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62" r:id="rId2"/>
    <p:sldId id="276" r:id="rId3"/>
    <p:sldId id="274" r:id="rId4"/>
    <p:sldId id="265" r:id="rId5"/>
    <p:sldId id="258" r:id="rId6"/>
    <p:sldId id="268" r:id="rId7"/>
    <p:sldId id="260" r:id="rId8"/>
    <p:sldId id="271" r:id="rId9"/>
    <p:sldId id="275" r:id="rId10"/>
    <p:sldId id="273" r:id="rId11"/>
    <p:sldId id="264" r:id="rId12"/>
    <p:sldId id="256" r:id="rId13"/>
    <p:sldId id="272" r:id="rId14"/>
    <p:sldId id="27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AE2D58-27B3-4749-AAB6-79E0E7EED63A}" type="datetimeFigureOut">
              <a:rPr lang="en-US" smtClean="0"/>
              <a:pPr/>
              <a:t>5/1/2012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76E6EF-A689-4112-8B5E-A68B69625B73}"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B76E6EF-A689-4112-8B5E-A68B69625B73}" type="slidenum">
              <a:rPr lang="en-US" smtClean="0"/>
              <a:pPr/>
              <a:t>14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5DA8C0C-C133-4501-975A-F0363727FB06}" type="datetimeFigureOut">
              <a:rPr lang="en-US" smtClean="0"/>
              <a:pPr/>
              <a:t>5/1/2012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D0AB86-5D92-4BF0-9CA3-D6EB8763E90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DA8C0C-C133-4501-975A-F0363727FB06}" type="datetimeFigureOut">
              <a:rPr lang="en-US" smtClean="0"/>
              <a:pPr/>
              <a:t>5/1/2012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D0AB86-5D92-4BF0-9CA3-D6EB8763E90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DA8C0C-C133-4501-975A-F0363727FB06}" type="datetimeFigureOut">
              <a:rPr lang="en-US" smtClean="0"/>
              <a:pPr/>
              <a:t>5/1/2012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D0AB86-5D92-4BF0-9CA3-D6EB8763E90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DA8C0C-C133-4501-975A-F0363727FB06}" type="datetimeFigureOut">
              <a:rPr lang="en-US" smtClean="0"/>
              <a:pPr/>
              <a:t>5/1/2012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D0AB86-5D92-4BF0-9CA3-D6EB8763E90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DA8C0C-C133-4501-975A-F0363727FB06}" type="datetimeFigureOut">
              <a:rPr lang="en-US" smtClean="0"/>
              <a:pPr/>
              <a:t>5/1/2012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2D0AB86-5D92-4BF0-9CA3-D6EB8763E90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5DA8C0C-C133-4501-975A-F0363727FB06}" type="datetimeFigureOut">
              <a:rPr lang="en-US" smtClean="0"/>
              <a:pPr/>
              <a:t>5/1/2012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D0AB86-5D92-4BF0-9CA3-D6EB8763E90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5DA8C0C-C133-4501-975A-F0363727FB06}" type="datetimeFigureOut">
              <a:rPr lang="en-US" smtClean="0"/>
              <a:pPr/>
              <a:t>5/1/2012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2D0AB86-5D92-4BF0-9CA3-D6EB8763E90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5DA8C0C-C133-4501-975A-F0363727FB06}" type="datetimeFigureOut">
              <a:rPr lang="en-US" smtClean="0"/>
              <a:pPr/>
              <a:t>5/1/2012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2D0AB86-5D92-4BF0-9CA3-D6EB8763E90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DA8C0C-C133-4501-975A-F0363727FB06}" type="datetimeFigureOut">
              <a:rPr lang="en-US" smtClean="0"/>
              <a:pPr/>
              <a:t>5/1/2012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2D0AB86-5D92-4BF0-9CA3-D6EB8763E90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DA8C0C-C133-4501-975A-F0363727FB06}" type="datetimeFigureOut">
              <a:rPr lang="en-US" smtClean="0"/>
              <a:pPr/>
              <a:t>5/1/2012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D0AB86-5D92-4BF0-9CA3-D6EB8763E90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DA8C0C-C133-4501-975A-F0363727FB06}" type="datetimeFigureOut">
              <a:rPr lang="en-US" smtClean="0"/>
              <a:pPr/>
              <a:t>5/1/2012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2D0AB86-5D92-4BF0-9CA3-D6EB8763E90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DA8C0C-C133-4501-975A-F0363727FB06}" type="datetimeFigureOut">
              <a:rPr lang="en-US" smtClean="0"/>
              <a:pPr/>
              <a:t>5/1/2012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D0AB86-5D92-4BF0-9CA3-D6EB8763E90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hyperlink" Target="http://big6.com/presentations/super3dinos/index.php" TargetMode="External"/><Relationship Id="rId2" Type="http://schemas.openxmlformats.org/officeDocument/2006/relationships/image" Target="../media/image19.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4.wmf"/><Relationship Id="rId5" Type="http://schemas.openxmlformats.org/officeDocument/2006/relationships/image" Target="../media/image23.wmf"/><Relationship Id="rId4" Type="http://schemas.openxmlformats.org/officeDocument/2006/relationships/image" Target="../media/image22.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hyperlink" Target="http://big6.com/presentations/super3dinos/index.php" TargetMode="External"/><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big6.com/presentations/super3dinos/index.php" TargetMode="External"/><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ja_sa.gif"/>
          <p:cNvPicPr>
            <a:picLocks noChangeAspect="1"/>
          </p:cNvPicPr>
          <p:nvPr/>
        </p:nvPicPr>
        <p:blipFill>
          <a:blip r:embed="rId2" cstate="print"/>
          <a:stretch>
            <a:fillRect/>
          </a:stretch>
        </p:blipFill>
        <p:spPr>
          <a:xfrm>
            <a:off x="304800" y="228600"/>
            <a:ext cx="8229600" cy="2197745"/>
          </a:xfrm>
          <a:prstGeom prst="rect">
            <a:avLst/>
          </a:prstGeom>
        </p:spPr>
      </p:pic>
      <p:sp>
        <p:nvSpPr>
          <p:cNvPr id="3" name="TextBox 2"/>
          <p:cNvSpPr txBox="1"/>
          <p:nvPr/>
        </p:nvSpPr>
        <p:spPr>
          <a:xfrm>
            <a:off x="524547" y="2819400"/>
            <a:ext cx="8125942" cy="3508653"/>
          </a:xfrm>
          <a:prstGeom prst="rect">
            <a:avLst/>
          </a:prstGeom>
          <a:noFill/>
        </p:spPr>
        <p:txBody>
          <a:bodyPr wrap="none" rtlCol="0">
            <a:spAutoFit/>
          </a:bodyPr>
          <a:lstStyle/>
          <a:p>
            <a:pPr algn="ctr"/>
            <a:r>
              <a:rPr lang="en-US" sz="6000" dirty="0" smtClean="0"/>
              <a:t>SUPER 3 DINOSAURS:</a:t>
            </a:r>
          </a:p>
          <a:p>
            <a:pPr algn="ctr"/>
            <a:r>
              <a:rPr lang="en-US" sz="5400" dirty="0" smtClean="0"/>
              <a:t>A collaborative lesson</a:t>
            </a:r>
          </a:p>
          <a:p>
            <a:pPr algn="ctr"/>
            <a:r>
              <a:rPr lang="en-US" sz="5400" dirty="0" smtClean="0"/>
              <a:t> between 2</a:t>
            </a:r>
            <a:r>
              <a:rPr lang="en-US" sz="5400" baseline="30000" dirty="0" smtClean="0"/>
              <a:t>nd</a:t>
            </a:r>
            <a:r>
              <a:rPr lang="en-US" sz="5400" dirty="0" smtClean="0"/>
              <a:t> grade teachers</a:t>
            </a:r>
          </a:p>
          <a:p>
            <a:pPr algn="ctr"/>
            <a:r>
              <a:rPr lang="en-US" sz="5400" dirty="0" smtClean="0"/>
              <a:t> and media specialist</a:t>
            </a:r>
            <a:endParaRPr lang="en-US" sz="5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idx="1"/>
          </p:nvPr>
        </p:nvSpPr>
        <p:spPr/>
        <p:txBody>
          <a:bodyPr/>
          <a:lstStyle/>
          <a:p>
            <a:r>
              <a:rPr lang="en-US" dirty="0" smtClean="0"/>
              <a:t>Books found in school library</a:t>
            </a:r>
          </a:p>
          <a:p>
            <a:r>
              <a:rPr lang="en-US" dirty="0" smtClean="0"/>
              <a:t>Books found in public library</a:t>
            </a:r>
          </a:p>
          <a:p>
            <a:r>
              <a:rPr lang="en-US" dirty="0" smtClean="0"/>
              <a:t>Internet</a:t>
            </a:r>
          </a:p>
          <a:p>
            <a:r>
              <a:rPr lang="en-US" dirty="0" smtClean="0"/>
              <a:t>Magazines</a:t>
            </a:r>
          </a:p>
          <a:p>
            <a:r>
              <a:rPr lang="en-US" dirty="0" smtClean="0"/>
              <a:t>Encyclopedia</a:t>
            </a:r>
          </a:p>
          <a:p>
            <a:r>
              <a:rPr lang="en-US" dirty="0" smtClean="0"/>
              <a:t>Video/DVD</a:t>
            </a:r>
            <a:endParaRPr lang="en-US" dirty="0"/>
          </a:p>
        </p:txBody>
      </p:sp>
      <p:pic>
        <p:nvPicPr>
          <p:cNvPr id="4" name="Picture 3" descr="51MWQY1ZJHL.jpg"/>
          <p:cNvPicPr>
            <a:picLocks noChangeAspect="1"/>
          </p:cNvPicPr>
          <p:nvPr/>
        </p:nvPicPr>
        <p:blipFill>
          <a:blip r:embed="rId2" cstate="print"/>
          <a:stretch>
            <a:fillRect/>
          </a:stretch>
        </p:blipFill>
        <p:spPr>
          <a:xfrm>
            <a:off x="7391400" y="685800"/>
            <a:ext cx="1143915" cy="1371600"/>
          </a:xfrm>
          <a:prstGeom prst="rect">
            <a:avLst/>
          </a:prstGeom>
        </p:spPr>
      </p:pic>
      <p:pic>
        <p:nvPicPr>
          <p:cNvPr id="5" name="Picture 4" descr="519B7QP7MML__SL500_AA280_.jpg"/>
          <p:cNvPicPr>
            <a:picLocks noChangeAspect="1"/>
          </p:cNvPicPr>
          <p:nvPr/>
        </p:nvPicPr>
        <p:blipFill>
          <a:blip r:embed="rId3" cstate="print"/>
          <a:stretch>
            <a:fillRect/>
          </a:stretch>
        </p:blipFill>
        <p:spPr>
          <a:xfrm>
            <a:off x="7391400" y="3352800"/>
            <a:ext cx="1371600" cy="1371600"/>
          </a:xfrm>
          <a:prstGeom prst="rect">
            <a:avLst/>
          </a:prstGeom>
        </p:spPr>
      </p:pic>
      <p:pic>
        <p:nvPicPr>
          <p:cNvPr id="6" name="Picture 5" descr="concise-dinosaur-encyclopedia.jpg"/>
          <p:cNvPicPr>
            <a:picLocks noChangeAspect="1"/>
          </p:cNvPicPr>
          <p:nvPr/>
        </p:nvPicPr>
        <p:blipFill>
          <a:blip r:embed="rId4" cstate="print"/>
          <a:stretch>
            <a:fillRect/>
          </a:stretch>
        </p:blipFill>
        <p:spPr>
          <a:xfrm>
            <a:off x="4191000" y="3657600"/>
            <a:ext cx="1431036" cy="1828800"/>
          </a:xfrm>
          <a:prstGeom prst="rect">
            <a:avLst/>
          </a:prstGeom>
        </p:spPr>
      </p:pic>
      <p:pic>
        <p:nvPicPr>
          <p:cNvPr id="7" name="Picture 6" descr="First%20Dino%20Encyclopedia.jpg"/>
          <p:cNvPicPr>
            <a:picLocks noChangeAspect="1"/>
          </p:cNvPicPr>
          <p:nvPr/>
        </p:nvPicPr>
        <p:blipFill>
          <a:blip r:embed="rId5" cstate="print"/>
          <a:stretch>
            <a:fillRect/>
          </a:stretch>
        </p:blipFill>
        <p:spPr>
          <a:xfrm>
            <a:off x="990600" y="5181600"/>
            <a:ext cx="1093763" cy="1371600"/>
          </a:xfrm>
          <a:prstGeom prst="rect">
            <a:avLst/>
          </a:prstGeom>
        </p:spPr>
      </p:pic>
      <p:pic>
        <p:nvPicPr>
          <p:cNvPr id="8" name="Picture 7" descr="dino27main.jpg"/>
          <p:cNvPicPr>
            <a:picLocks noChangeAspect="1"/>
          </p:cNvPicPr>
          <p:nvPr/>
        </p:nvPicPr>
        <p:blipFill>
          <a:blip r:embed="rId6" cstate="print"/>
          <a:stretch>
            <a:fillRect/>
          </a:stretch>
        </p:blipFill>
        <p:spPr>
          <a:xfrm>
            <a:off x="609600" y="228600"/>
            <a:ext cx="969917" cy="1371600"/>
          </a:xfrm>
          <a:prstGeom prst="rect">
            <a:avLst/>
          </a:prstGeom>
        </p:spPr>
      </p:pic>
      <p:sp>
        <p:nvSpPr>
          <p:cNvPr id="9" name="Rectangle 8"/>
          <p:cNvSpPr/>
          <p:nvPr/>
        </p:nvSpPr>
        <p:spPr>
          <a:xfrm>
            <a:off x="3733800" y="6096000"/>
            <a:ext cx="3775914" cy="369332"/>
          </a:xfrm>
          <a:prstGeom prst="rect">
            <a:avLst/>
          </a:prstGeom>
        </p:spPr>
        <p:txBody>
          <a:bodyPr wrap="square">
            <a:spAutoFit/>
          </a:bodyPr>
          <a:lstStyle/>
          <a:p>
            <a:r>
              <a:rPr lang="en-US" dirty="0" smtClean="0"/>
              <a:t>http://www.kidsdinos.com/</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centralsquareschools.org/mhp/images1/petgreg.jpg"/>
          <p:cNvPicPr>
            <a:picLocks noChangeAspect="1" noChangeArrowheads="1"/>
          </p:cNvPicPr>
          <p:nvPr/>
        </p:nvPicPr>
        <p:blipFill>
          <a:blip r:embed="rId2" cstate="print"/>
          <a:srcRect/>
          <a:stretch>
            <a:fillRect/>
          </a:stretch>
        </p:blipFill>
        <p:spPr bwMode="auto">
          <a:xfrm>
            <a:off x="5257800" y="2514600"/>
            <a:ext cx="3640974" cy="2743200"/>
          </a:xfrm>
          <a:prstGeom prst="rect">
            <a:avLst/>
          </a:prstGeom>
          <a:noFill/>
        </p:spPr>
      </p:pic>
      <p:sp>
        <p:nvSpPr>
          <p:cNvPr id="3" name="Title 2"/>
          <p:cNvSpPr>
            <a:spLocks noGrp="1"/>
          </p:cNvSpPr>
          <p:nvPr>
            <p:ph type="title"/>
          </p:nvPr>
        </p:nvSpPr>
        <p:spPr/>
        <p:txBody>
          <a:bodyPr>
            <a:noAutofit/>
          </a:bodyPr>
          <a:lstStyle/>
          <a:p>
            <a:r>
              <a:rPr lang="en-US" sz="5000" b="1" dirty="0" smtClean="0"/>
              <a:t>                                      </a:t>
            </a:r>
            <a:r>
              <a:rPr lang="en-US" sz="5000" dirty="0" smtClean="0"/>
              <a:t>Dino Art</a:t>
            </a:r>
            <a:endParaRPr lang="en-US" sz="5000" dirty="0"/>
          </a:p>
        </p:txBody>
      </p:sp>
      <p:sp>
        <p:nvSpPr>
          <p:cNvPr id="5" name="TextBox 4"/>
          <p:cNvSpPr txBox="1"/>
          <p:nvPr/>
        </p:nvSpPr>
        <p:spPr>
          <a:xfrm>
            <a:off x="7391400" y="4800600"/>
            <a:ext cx="1125373" cy="369332"/>
          </a:xfrm>
          <a:prstGeom prst="rect">
            <a:avLst/>
          </a:prstGeom>
          <a:noFill/>
        </p:spPr>
        <p:txBody>
          <a:bodyPr wrap="none" rtlCol="0">
            <a:spAutoFit/>
          </a:bodyPr>
          <a:lstStyle/>
          <a:p>
            <a:r>
              <a:rPr lang="en-US" b="1" dirty="0"/>
              <a:t>D</a:t>
            </a:r>
            <a:r>
              <a:rPr lang="en-US" b="1" dirty="0" smtClean="0"/>
              <a:t>inorama</a:t>
            </a:r>
            <a:endParaRPr lang="en-US" b="1" dirty="0"/>
          </a:p>
        </p:txBody>
      </p:sp>
      <p:pic>
        <p:nvPicPr>
          <p:cNvPr id="20484" name="Picture 4" descr="http://www.cssd.org/MHP/images1/feechris.jpg"/>
          <p:cNvPicPr>
            <a:picLocks noChangeAspect="1" noChangeArrowheads="1"/>
          </p:cNvPicPr>
          <p:nvPr/>
        </p:nvPicPr>
        <p:blipFill>
          <a:blip r:embed="rId3" cstate="print"/>
          <a:srcRect/>
          <a:stretch>
            <a:fillRect/>
          </a:stretch>
        </p:blipFill>
        <p:spPr bwMode="auto">
          <a:xfrm>
            <a:off x="228600" y="228600"/>
            <a:ext cx="4472609" cy="2743200"/>
          </a:xfrm>
          <a:prstGeom prst="rect">
            <a:avLst/>
          </a:prstGeom>
          <a:noFill/>
        </p:spPr>
      </p:pic>
      <p:sp>
        <p:nvSpPr>
          <p:cNvPr id="9" name="TextBox 8"/>
          <p:cNvSpPr txBox="1"/>
          <p:nvPr/>
        </p:nvSpPr>
        <p:spPr>
          <a:xfrm>
            <a:off x="228600" y="3048000"/>
            <a:ext cx="2115003" cy="369332"/>
          </a:xfrm>
          <a:prstGeom prst="rect">
            <a:avLst/>
          </a:prstGeom>
          <a:noFill/>
        </p:spPr>
        <p:txBody>
          <a:bodyPr wrap="none" rtlCol="0">
            <a:spAutoFit/>
          </a:bodyPr>
          <a:lstStyle/>
          <a:p>
            <a:r>
              <a:rPr lang="en-US" dirty="0" smtClean="0"/>
              <a:t>Paper Mache Model</a:t>
            </a:r>
            <a:endParaRPr lang="en-US" dirty="0"/>
          </a:p>
        </p:txBody>
      </p:sp>
      <p:pic>
        <p:nvPicPr>
          <p:cNvPr id="20486" name="Picture 6" descr="http://www.alisonmcintyre.co.uk/Images/Murals/sharp-lane/dinosaurs.jpg"/>
          <p:cNvPicPr>
            <a:picLocks noChangeAspect="1" noChangeArrowheads="1"/>
          </p:cNvPicPr>
          <p:nvPr/>
        </p:nvPicPr>
        <p:blipFill>
          <a:blip r:embed="rId4" cstate="print"/>
          <a:srcRect/>
          <a:stretch>
            <a:fillRect/>
          </a:stretch>
        </p:blipFill>
        <p:spPr bwMode="auto">
          <a:xfrm>
            <a:off x="533400" y="3733800"/>
            <a:ext cx="4539803" cy="2286000"/>
          </a:xfrm>
          <a:prstGeom prst="rect">
            <a:avLst/>
          </a:prstGeom>
          <a:noFill/>
        </p:spPr>
      </p:pic>
      <p:sp>
        <p:nvSpPr>
          <p:cNvPr id="11" name="TextBox 10"/>
          <p:cNvSpPr txBox="1"/>
          <p:nvPr/>
        </p:nvSpPr>
        <p:spPr>
          <a:xfrm>
            <a:off x="533400" y="6096000"/>
            <a:ext cx="4753994" cy="369332"/>
          </a:xfrm>
          <a:prstGeom prst="rect">
            <a:avLst/>
          </a:prstGeom>
          <a:noFill/>
        </p:spPr>
        <p:txBody>
          <a:bodyPr wrap="square" rtlCol="0">
            <a:spAutoFit/>
          </a:bodyPr>
          <a:lstStyle/>
          <a:p>
            <a:r>
              <a:rPr lang="en-US" dirty="0" smtClean="0"/>
              <a:t>Dinosaur landscape with paper Mache and paint.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opy of TAD_albertasaurus_p4.gif"/>
          <p:cNvPicPr>
            <a:picLocks noChangeAspect="1"/>
          </p:cNvPicPr>
          <p:nvPr/>
        </p:nvPicPr>
        <p:blipFill>
          <a:blip r:embed="rId2" cstate="print"/>
          <a:stretch>
            <a:fillRect/>
          </a:stretch>
        </p:blipFill>
        <p:spPr>
          <a:xfrm>
            <a:off x="5902057" y="4069080"/>
            <a:ext cx="3241943" cy="2788920"/>
          </a:xfrm>
          <a:prstGeom prst="rect">
            <a:avLst/>
          </a:prstGeom>
        </p:spPr>
      </p:pic>
      <p:sp>
        <p:nvSpPr>
          <p:cNvPr id="9" name="TextBox 8"/>
          <p:cNvSpPr txBox="1"/>
          <p:nvPr/>
        </p:nvSpPr>
        <p:spPr>
          <a:xfrm>
            <a:off x="5638800" y="228600"/>
            <a:ext cx="3037755" cy="1077218"/>
          </a:xfrm>
          <a:prstGeom prst="rect">
            <a:avLst/>
          </a:prstGeom>
          <a:noFill/>
        </p:spPr>
        <p:txBody>
          <a:bodyPr wrap="none" rtlCol="0">
            <a:spAutoFit/>
          </a:bodyPr>
          <a:lstStyle/>
          <a:p>
            <a:r>
              <a:rPr lang="en-US" sz="3200" b="1" dirty="0" smtClean="0"/>
              <a:t>Review</a:t>
            </a:r>
            <a:r>
              <a:rPr lang="en-US" sz="3000" dirty="0" smtClean="0"/>
              <a:t>asaurus </a:t>
            </a:r>
          </a:p>
          <a:p>
            <a:r>
              <a:rPr lang="en-US" sz="3000" dirty="0" smtClean="0"/>
              <a:t>judges the results</a:t>
            </a:r>
            <a:r>
              <a:rPr lang="en-US" sz="3200" dirty="0" smtClean="0"/>
              <a:t>.</a:t>
            </a:r>
            <a:endParaRPr lang="en-US" sz="3200" dirty="0"/>
          </a:p>
        </p:txBody>
      </p:sp>
      <p:sp>
        <p:nvSpPr>
          <p:cNvPr id="11" name="Oval Callout 10"/>
          <p:cNvSpPr/>
          <p:nvPr/>
        </p:nvSpPr>
        <p:spPr>
          <a:xfrm>
            <a:off x="228600" y="381000"/>
            <a:ext cx="6019800" cy="4343400"/>
          </a:xfrm>
          <a:prstGeom prst="wedgeEllipseCallout">
            <a:avLst>
              <a:gd name="adj1" fmla="val 42458"/>
              <a:gd name="adj2" fmla="val 44977"/>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endParaRPr lang="en-US" dirty="0" smtClean="0"/>
          </a:p>
          <a:p>
            <a:pPr marL="342900" indent="-342900">
              <a:buFont typeface="+mj-lt"/>
              <a:buAutoNum type="arabicPeriod"/>
            </a:pPr>
            <a:endParaRPr lang="en-US" dirty="0"/>
          </a:p>
          <a:p>
            <a:pPr marL="342900" indent="-342900">
              <a:buFont typeface="+mj-lt"/>
              <a:buAutoNum type="arabicPeriod"/>
            </a:pPr>
            <a:endParaRPr lang="en-US" dirty="0" smtClean="0"/>
          </a:p>
          <a:p>
            <a:pPr marL="342900" indent="-342900"/>
            <a:endParaRPr lang="en-US" dirty="0"/>
          </a:p>
          <a:p>
            <a:pPr marL="342900" indent="-342900">
              <a:buFont typeface="+mj-lt"/>
              <a:buAutoNum type="arabicPeriod"/>
            </a:pPr>
            <a:endParaRPr lang="en-US" sz="2000" dirty="0" smtClean="0">
              <a:solidFill>
                <a:schemeClr val="tx1"/>
              </a:solidFill>
            </a:endParaRPr>
          </a:p>
          <a:p>
            <a:pPr marL="342900" indent="-342900">
              <a:buFont typeface="+mj-lt"/>
              <a:buAutoNum type="arabicPeriod"/>
            </a:pPr>
            <a:endParaRPr lang="en-US" sz="2000" dirty="0">
              <a:solidFill>
                <a:schemeClr val="tx1"/>
              </a:solidFill>
            </a:endParaRPr>
          </a:p>
          <a:p>
            <a:pPr marL="342900" indent="-342900">
              <a:buFont typeface="+mj-lt"/>
              <a:buAutoNum type="arabicPeriod"/>
            </a:pPr>
            <a:r>
              <a:rPr lang="en-US" sz="2000" dirty="0" smtClean="0">
                <a:solidFill>
                  <a:schemeClr val="tx1"/>
                </a:solidFill>
              </a:rPr>
              <a:t>What new skill did I learn that I can use again?</a:t>
            </a:r>
          </a:p>
          <a:p>
            <a:pPr marL="342900" indent="-342900">
              <a:buFont typeface="+mj-lt"/>
              <a:buAutoNum type="arabicPeriod"/>
            </a:pPr>
            <a:endParaRPr lang="en-US" sz="2000" dirty="0" smtClean="0">
              <a:solidFill>
                <a:schemeClr val="tx1"/>
              </a:solidFill>
            </a:endParaRPr>
          </a:p>
          <a:p>
            <a:pPr marL="342900" indent="-342900">
              <a:buFont typeface="+mj-lt"/>
              <a:buAutoNum type="arabicPeriod"/>
            </a:pPr>
            <a:r>
              <a:rPr lang="en-US" sz="2000" dirty="0" smtClean="0">
                <a:solidFill>
                  <a:schemeClr val="tx1"/>
                </a:solidFill>
              </a:rPr>
              <a:t>What did I enjoy or hate about the assignment?</a:t>
            </a:r>
          </a:p>
          <a:p>
            <a:pPr marL="342900" indent="-342900">
              <a:buFont typeface="+mj-lt"/>
              <a:buAutoNum type="arabicPeriod"/>
            </a:pPr>
            <a:endParaRPr lang="en-US" sz="2000" dirty="0" smtClean="0">
              <a:solidFill>
                <a:schemeClr val="tx1"/>
              </a:solidFill>
            </a:endParaRPr>
          </a:p>
          <a:p>
            <a:pPr marL="342900" indent="-342900">
              <a:buFont typeface="+mj-lt"/>
              <a:buAutoNum type="arabicPeriod"/>
            </a:pPr>
            <a:r>
              <a:rPr lang="en-US" sz="2000" dirty="0" smtClean="0">
                <a:solidFill>
                  <a:schemeClr val="tx1"/>
                </a:solidFill>
              </a:rPr>
              <a:t>What grade would I give myself?</a:t>
            </a:r>
          </a:p>
          <a:p>
            <a:pPr marL="342900" indent="-342900">
              <a:buFont typeface="+mj-lt"/>
              <a:buAutoNum type="arabicPeriod"/>
            </a:pPr>
            <a:endParaRPr lang="en-US" dirty="0"/>
          </a:p>
          <a:p>
            <a:pPr marL="342900" indent="-342900">
              <a:buFont typeface="+mj-lt"/>
              <a:buAutoNum type="arabicPeriod"/>
            </a:pPr>
            <a:endParaRPr lang="en-US" dirty="0"/>
          </a:p>
        </p:txBody>
      </p:sp>
      <p:sp>
        <p:nvSpPr>
          <p:cNvPr id="14" name="TextBox 13"/>
          <p:cNvSpPr txBox="1"/>
          <p:nvPr/>
        </p:nvSpPr>
        <p:spPr>
          <a:xfrm>
            <a:off x="1981200" y="609600"/>
            <a:ext cx="2165978" cy="1261884"/>
          </a:xfrm>
          <a:prstGeom prst="rect">
            <a:avLst/>
          </a:prstGeom>
          <a:noFill/>
        </p:spPr>
        <p:txBody>
          <a:bodyPr wrap="square" rtlCol="0">
            <a:spAutoFit/>
          </a:bodyPr>
          <a:lstStyle/>
          <a:p>
            <a:pPr algn="ctr"/>
            <a:r>
              <a:rPr lang="en-US" sz="2400" dirty="0" smtClean="0"/>
              <a:t>When I am  finished…</a:t>
            </a:r>
          </a:p>
          <a:p>
            <a:pPr algn="ctr"/>
            <a:r>
              <a:rPr lang="en-US" sz="2800" dirty="0" smtClean="0"/>
              <a:t>I REVIEW</a:t>
            </a:r>
            <a:endParaRPr lang="en-US" sz="2800" dirty="0"/>
          </a:p>
        </p:txBody>
      </p:sp>
      <p:sp>
        <p:nvSpPr>
          <p:cNvPr id="6" name="Rectangle 5"/>
          <p:cNvSpPr/>
          <p:nvPr/>
        </p:nvSpPr>
        <p:spPr>
          <a:xfrm>
            <a:off x="0" y="6400800"/>
            <a:ext cx="4572000" cy="261610"/>
          </a:xfrm>
          <a:prstGeom prst="rect">
            <a:avLst/>
          </a:prstGeom>
        </p:spPr>
        <p:txBody>
          <a:bodyPr>
            <a:spAutoFit/>
          </a:bodyPr>
          <a:lstStyle/>
          <a:p>
            <a:r>
              <a:rPr lang="en-US" sz="1100" dirty="0" smtClean="0">
                <a:hlinkClick r:id="rId3"/>
              </a:rPr>
              <a:t>http://big6.com/presentations/super3dinos/index.php</a:t>
            </a:r>
            <a:endParaRPr lang="en-US" sz="11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04800" y="990600"/>
          <a:ext cx="8534398" cy="5763706"/>
        </p:xfrm>
        <a:graphic>
          <a:graphicData uri="http://schemas.openxmlformats.org/drawingml/2006/table">
            <a:tbl>
              <a:tblPr/>
              <a:tblGrid>
                <a:gridCol w="1491274"/>
                <a:gridCol w="1760781"/>
                <a:gridCol w="1760781"/>
                <a:gridCol w="1760781"/>
                <a:gridCol w="1760781"/>
              </a:tblGrid>
              <a:tr h="159605">
                <a:tc>
                  <a:txBody>
                    <a:bodyPr/>
                    <a:lstStyle/>
                    <a:p>
                      <a:pPr marL="0" marR="0" algn="ctr">
                        <a:lnSpc>
                          <a:spcPct val="115000"/>
                        </a:lnSpc>
                        <a:spcBef>
                          <a:spcPts val="0"/>
                        </a:spcBef>
                        <a:spcAft>
                          <a:spcPts val="0"/>
                        </a:spcAft>
                      </a:pPr>
                      <a:r>
                        <a:rPr lang="en-US" sz="1200" dirty="0">
                          <a:latin typeface="Arial"/>
                          <a:ea typeface="Times New Roman"/>
                          <a:cs typeface="Times New Roman"/>
                        </a:rPr>
                        <a:t>CATEGORY</a:t>
                      </a:r>
                      <a:endParaRPr lang="en-US" sz="1200" dirty="0">
                        <a:latin typeface="Calibri"/>
                        <a:ea typeface="Calibri"/>
                        <a:cs typeface="Times New Roman"/>
                      </a:endParaRPr>
                    </a:p>
                  </a:txBody>
                  <a:tcPr marL="4865" marR="4865" marT="486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200" dirty="0">
                          <a:latin typeface="Arial"/>
                          <a:ea typeface="Times New Roman"/>
                          <a:cs typeface="Times New Roman"/>
                        </a:rPr>
                        <a:t>4</a:t>
                      </a:r>
                      <a:endParaRPr lang="en-US" sz="1200" dirty="0">
                        <a:latin typeface="Calibri"/>
                        <a:ea typeface="Calibri"/>
                        <a:cs typeface="Times New Roman"/>
                      </a:endParaRPr>
                    </a:p>
                  </a:txBody>
                  <a:tcPr marL="4865" marR="4865" marT="486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200" dirty="0">
                          <a:latin typeface="Arial"/>
                          <a:ea typeface="Times New Roman"/>
                          <a:cs typeface="Times New Roman"/>
                        </a:rPr>
                        <a:t>3</a:t>
                      </a:r>
                      <a:endParaRPr lang="en-US" sz="1200" dirty="0">
                        <a:latin typeface="Calibri"/>
                        <a:ea typeface="Calibri"/>
                        <a:cs typeface="Times New Roman"/>
                      </a:endParaRPr>
                    </a:p>
                  </a:txBody>
                  <a:tcPr marL="4865" marR="4865" marT="486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200" dirty="0">
                          <a:latin typeface="Arial"/>
                          <a:ea typeface="Times New Roman"/>
                          <a:cs typeface="Times New Roman"/>
                        </a:rPr>
                        <a:t>2</a:t>
                      </a:r>
                      <a:endParaRPr lang="en-US" sz="1200" dirty="0">
                        <a:latin typeface="Calibri"/>
                        <a:ea typeface="Calibri"/>
                        <a:cs typeface="Times New Roman"/>
                      </a:endParaRPr>
                    </a:p>
                  </a:txBody>
                  <a:tcPr marL="4865" marR="4865" marT="486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200" dirty="0">
                          <a:latin typeface="Arial"/>
                          <a:ea typeface="Times New Roman"/>
                          <a:cs typeface="Times New Roman"/>
                        </a:rPr>
                        <a:t>1</a:t>
                      </a:r>
                      <a:endParaRPr lang="en-US" sz="1200" dirty="0">
                        <a:latin typeface="Calibri"/>
                        <a:ea typeface="Calibri"/>
                        <a:cs typeface="Times New Roman"/>
                      </a:endParaRPr>
                    </a:p>
                  </a:txBody>
                  <a:tcPr marL="4865" marR="4865" marT="486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58982">
                <a:tc>
                  <a:txBody>
                    <a:bodyPr/>
                    <a:lstStyle/>
                    <a:p>
                      <a:pPr marL="0" marR="0">
                        <a:lnSpc>
                          <a:spcPct val="115000"/>
                        </a:lnSpc>
                        <a:spcBef>
                          <a:spcPts val="0"/>
                        </a:spcBef>
                        <a:spcAft>
                          <a:spcPts val="0"/>
                        </a:spcAft>
                      </a:pPr>
                      <a:r>
                        <a:rPr lang="en-US" sz="1200" dirty="0">
                          <a:latin typeface="Arial"/>
                          <a:ea typeface="Times New Roman"/>
                          <a:cs typeface="Times New Roman"/>
                        </a:rPr>
                        <a:t>Organization</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Information is very organized with well-constructed paragraphs.</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Information is organized with well-constructed paragraphs.</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Information is organized, but paragraphs are not well-constructed.</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The information appears to be disorganized.</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2523">
                <a:tc>
                  <a:txBody>
                    <a:bodyPr/>
                    <a:lstStyle/>
                    <a:p>
                      <a:pPr marL="0" marR="0">
                        <a:lnSpc>
                          <a:spcPct val="115000"/>
                        </a:lnSpc>
                        <a:spcBef>
                          <a:spcPts val="0"/>
                        </a:spcBef>
                        <a:spcAft>
                          <a:spcPts val="0"/>
                        </a:spcAft>
                      </a:pPr>
                      <a:r>
                        <a:rPr lang="en-US" sz="1200" dirty="0">
                          <a:latin typeface="Arial"/>
                          <a:ea typeface="Times New Roman"/>
                          <a:cs typeface="Times New Roman"/>
                        </a:rPr>
                        <a:t>Amount of Information</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All topics are addressed and all questions answered.</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All topics are addressed and most questions answered.</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All topics are addressed, and some questions answered.</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One or more topics were not addressed.</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2523">
                <a:tc>
                  <a:txBody>
                    <a:bodyPr/>
                    <a:lstStyle/>
                    <a:p>
                      <a:pPr marL="0" marR="0">
                        <a:lnSpc>
                          <a:spcPct val="115000"/>
                        </a:lnSpc>
                        <a:spcBef>
                          <a:spcPts val="0"/>
                        </a:spcBef>
                        <a:spcAft>
                          <a:spcPts val="0"/>
                        </a:spcAft>
                      </a:pPr>
                      <a:r>
                        <a:rPr lang="en-US" sz="1200" dirty="0">
                          <a:latin typeface="Arial"/>
                          <a:ea typeface="Times New Roman"/>
                          <a:cs typeface="Times New Roman"/>
                        </a:rPr>
                        <a:t>Quality of Information</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Information clearly relates to the main topic.</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Information mainly relates to the main topic.</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Information sometimes relates to the main topic.</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Information has little or nothing to do with the main topic.</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1901">
                <a:tc>
                  <a:txBody>
                    <a:bodyPr/>
                    <a:lstStyle/>
                    <a:p>
                      <a:pPr marL="0" marR="0">
                        <a:lnSpc>
                          <a:spcPct val="115000"/>
                        </a:lnSpc>
                        <a:spcBef>
                          <a:spcPts val="0"/>
                        </a:spcBef>
                        <a:spcAft>
                          <a:spcPts val="0"/>
                        </a:spcAft>
                      </a:pPr>
                      <a:r>
                        <a:rPr lang="en-US" sz="1200" dirty="0">
                          <a:latin typeface="Arial"/>
                          <a:ea typeface="Times New Roman"/>
                          <a:cs typeface="Times New Roman"/>
                        </a:rPr>
                        <a:t>Sources</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All sources (information and graphics) are accurately documented in the desired format.</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Most sources (information and graphics) are accurately documented in the desired format.</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Some sources (information and graphics) are accurately documented in the desired format.</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None of the sources is accurately documented.</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2523">
                <a:tc>
                  <a:txBody>
                    <a:bodyPr/>
                    <a:lstStyle/>
                    <a:p>
                      <a:pPr marL="0" marR="0">
                        <a:lnSpc>
                          <a:spcPct val="115000"/>
                        </a:lnSpc>
                        <a:spcBef>
                          <a:spcPts val="0"/>
                        </a:spcBef>
                        <a:spcAft>
                          <a:spcPts val="0"/>
                        </a:spcAft>
                      </a:pPr>
                      <a:r>
                        <a:rPr lang="en-US" sz="1200" dirty="0">
                          <a:latin typeface="Arial"/>
                          <a:ea typeface="Times New Roman"/>
                          <a:cs typeface="Times New Roman"/>
                        </a:rPr>
                        <a:t>Mechanics</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No grammatical, spelling or punctuation errors.</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Almost no grammatical, spelling or punctuation errors</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A few grammatical spelling, or punctuation errors.</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Many grammatical, spelling, or punctuation errors.</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58360">
                <a:tc>
                  <a:txBody>
                    <a:bodyPr/>
                    <a:lstStyle/>
                    <a:p>
                      <a:pPr marL="0" marR="0">
                        <a:lnSpc>
                          <a:spcPct val="115000"/>
                        </a:lnSpc>
                        <a:spcBef>
                          <a:spcPts val="0"/>
                        </a:spcBef>
                        <a:spcAft>
                          <a:spcPts val="0"/>
                        </a:spcAft>
                      </a:pPr>
                      <a:r>
                        <a:rPr lang="en-US" sz="1200" dirty="0">
                          <a:latin typeface="Arial"/>
                          <a:ea typeface="Times New Roman"/>
                          <a:cs typeface="Times New Roman"/>
                        </a:rPr>
                        <a:t>Appearance</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Report is neat and meets the following criteria: size 14 font, manuscript font style. Report title is center aligned. Paragraphs are left aligned.</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Report is neat and meets 3 of the 4 criteria: size 14 font, manuscript font style. Report title is center aligned. Paragraphs are left aligned.</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Report is neat and meets 2 of the 4 criteria: size 14 font, manuscript font style. Report title is center aligned. Paragraphs are left aligned.</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Report only meets 1 of the 4 criteria: size 14 font, manuscript font style. Report title is center aligned. Paragraphs are left aligned.</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8982">
                <a:tc>
                  <a:txBody>
                    <a:bodyPr/>
                    <a:lstStyle/>
                    <a:p>
                      <a:pPr marL="0" marR="0">
                        <a:lnSpc>
                          <a:spcPct val="115000"/>
                        </a:lnSpc>
                        <a:spcBef>
                          <a:spcPts val="0"/>
                        </a:spcBef>
                        <a:spcAft>
                          <a:spcPts val="0"/>
                        </a:spcAft>
                      </a:pPr>
                      <a:r>
                        <a:rPr lang="en-US" sz="1200" dirty="0">
                          <a:latin typeface="Arial"/>
                          <a:ea typeface="Times New Roman"/>
                          <a:cs typeface="Times New Roman"/>
                        </a:rPr>
                        <a:t>Effort</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Student consistently used available class time without prompting.</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Student mostly used available class time without prompting.</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Student sometimes used class time without prompting.</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dirty="0">
                          <a:latin typeface="Arial"/>
                          <a:ea typeface="Times New Roman"/>
                          <a:cs typeface="Times New Roman"/>
                        </a:rPr>
                        <a:t>Student rarely used class time without prompting</a:t>
                      </a:r>
                      <a:endParaRPr lang="en-US" sz="1200" dirty="0">
                        <a:latin typeface="Calibri"/>
                        <a:ea typeface="Calibri"/>
                        <a:cs typeface="Times New Roman"/>
                      </a:endParaRPr>
                    </a:p>
                  </a:txBody>
                  <a:tcPr marL="4865" marR="4865" marT="486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Rectangle 2"/>
          <p:cNvSpPr/>
          <p:nvPr/>
        </p:nvSpPr>
        <p:spPr>
          <a:xfrm>
            <a:off x="228600" y="228600"/>
            <a:ext cx="3691332" cy="646331"/>
          </a:xfrm>
          <a:prstGeom prst="rect">
            <a:avLst/>
          </a:prstGeom>
        </p:spPr>
        <p:txBody>
          <a:bodyPr wrap="none">
            <a:spAutoFit/>
          </a:bodyPr>
          <a:lstStyle/>
          <a:p>
            <a:r>
              <a:rPr lang="en-US" b="1" dirty="0" smtClean="0"/>
              <a:t>Research Report : Dinosaur Research</a:t>
            </a:r>
          </a:p>
          <a:p>
            <a:r>
              <a:rPr lang="en-US" b="1" dirty="0" smtClean="0"/>
              <a:t>Name:_________________________</a:t>
            </a:r>
            <a:endParaRPr lang="en-US" dirty="0"/>
          </a:p>
        </p:txBody>
      </p:sp>
      <p:pic>
        <p:nvPicPr>
          <p:cNvPr id="4" name="Picture 3" descr="gallimimus_clip_art_6129.jpg"/>
          <p:cNvPicPr>
            <a:picLocks noChangeAspect="1"/>
          </p:cNvPicPr>
          <p:nvPr/>
        </p:nvPicPr>
        <p:blipFill>
          <a:blip r:embed="rId2" cstate="print"/>
          <a:stretch>
            <a:fillRect/>
          </a:stretch>
        </p:blipFill>
        <p:spPr>
          <a:xfrm>
            <a:off x="7239000" y="0"/>
            <a:ext cx="1342506" cy="86868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WordArt 4" descr="White marble"/>
          <p:cNvSpPr>
            <a:spLocks noChangeArrowheads="1" noChangeShapeType="1" noTextEdit="1"/>
          </p:cNvSpPr>
          <p:nvPr/>
        </p:nvSpPr>
        <p:spPr bwMode="auto">
          <a:xfrm>
            <a:off x="3505200" y="228600"/>
            <a:ext cx="2362200" cy="55245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rtl="0"/>
            <a:r>
              <a:rPr lang="en-US" sz="1600" kern="10" spc="0" dirty="0" smtClean="0">
                <a:ln w="9525">
                  <a:round/>
                  <a:headEnd/>
                  <a:tailEnd/>
                </a:ln>
                <a:blipFill dpi="0" rotWithShape="0">
                  <a:blip r:embed="rId3"/>
                  <a:srcRect/>
                  <a:tile tx="0" ty="0" sx="100000" sy="100000" flip="none" algn="tl"/>
                </a:blipFill>
                <a:effectLst/>
                <a:latin typeface="Comic Sans MS"/>
              </a:rPr>
              <a:t>Dinosaur Research Report</a:t>
            </a:r>
          </a:p>
          <a:p>
            <a:pPr algn="ctr" rtl="0"/>
            <a:r>
              <a:rPr lang="en-US" sz="1600" kern="10" spc="0" dirty="0" smtClean="0">
                <a:ln w="9525">
                  <a:round/>
                  <a:headEnd/>
                  <a:tailEnd/>
                </a:ln>
                <a:blipFill dpi="0" rotWithShape="0">
                  <a:blip r:embed="rId3"/>
                  <a:srcRect/>
                  <a:tile tx="0" ty="0" sx="100000" sy="100000" flip="none" algn="tl"/>
                </a:blipFill>
                <a:effectLst/>
                <a:latin typeface="Comic Sans MS"/>
              </a:rPr>
              <a:t> Assignment Sheet</a:t>
            </a:r>
            <a:endParaRPr lang="en-US" sz="1600" kern="10" spc="0" dirty="0">
              <a:ln w="9525">
                <a:round/>
                <a:headEnd/>
                <a:tailEnd/>
              </a:ln>
              <a:blipFill dpi="0" rotWithShape="0">
                <a:blip r:embed="rId3"/>
                <a:srcRect/>
                <a:tile tx="0" ty="0" sx="100000" sy="100000" flip="none" algn="tl"/>
              </a:blipFill>
              <a:effectLst/>
              <a:latin typeface="Comic Sans MS"/>
            </a:endParaRPr>
          </a:p>
        </p:txBody>
      </p:sp>
      <p:pic>
        <p:nvPicPr>
          <p:cNvPr id="2050" name="Picture 2" descr="MCBD08704_0000[1]"/>
          <p:cNvPicPr>
            <a:picLocks noChangeAspect="1" noChangeArrowheads="1"/>
          </p:cNvPicPr>
          <p:nvPr/>
        </p:nvPicPr>
        <p:blipFill>
          <a:blip r:embed="rId4" cstate="print"/>
          <a:srcRect/>
          <a:stretch>
            <a:fillRect/>
          </a:stretch>
        </p:blipFill>
        <p:spPr bwMode="auto">
          <a:xfrm>
            <a:off x="228600" y="152400"/>
            <a:ext cx="739775" cy="685800"/>
          </a:xfrm>
          <a:prstGeom prst="rect">
            <a:avLst/>
          </a:prstGeom>
          <a:noFill/>
        </p:spPr>
      </p:pic>
      <p:pic>
        <p:nvPicPr>
          <p:cNvPr id="2051" name="Picture 3" descr="MCBD08701_0000[1]"/>
          <p:cNvPicPr>
            <a:picLocks noChangeAspect="1" noChangeArrowheads="1"/>
          </p:cNvPicPr>
          <p:nvPr/>
        </p:nvPicPr>
        <p:blipFill>
          <a:blip r:embed="rId5" cstate="print"/>
          <a:srcRect/>
          <a:stretch>
            <a:fillRect/>
          </a:stretch>
        </p:blipFill>
        <p:spPr bwMode="auto">
          <a:xfrm>
            <a:off x="8382000" y="228600"/>
            <a:ext cx="514350" cy="685800"/>
          </a:xfrm>
          <a:prstGeom prst="rect">
            <a:avLst/>
          </a:prstGeom>
          <a:noFill/>
        </p:spPr>
      </p:pic>
      <p:pic>
        <p:nvPicPr>
          <p:cNvPr id="2049" name="Picture 1" descr="MCj04160700000[1]"/>
          <p:cNvPicPr>
            <a:picLocks noChangeAspect="1" noChangeArrowheads="1"/>
          </p:cNvPicPr>
          <p:nvPr/>
        </p:nvPicPr>
        <p:blipFill>
          <a:blip r:embed="rId6" cstate="print"/>
          <a:srcRect/>
          <a:stretch>
            <a:fillRect/>
          </a:stretch>
        </p:blipFill>
        <p:spPr bwMode="auto">
          <a:xfrm>
            <a:off x="7086600" y="4267200"/>
            <a:ext cx="1066800" cy="457200"/>
          </a:xfrm>
          <a:prstGeom prst="rect">
            <a:avLst/>
          </a:prstGeom>
          <a:noFill/>
        </p:spPr>
      </p:pic>
      <p:sp>
        <p:nvSpPr>
          <p:cNvPr id="2053" name="Rectangle 5"/>
          <p:cNvSpPr>
            <a:spLocks noChangeArrowheads="1"/>
          </p:cNvSpPr>
          <p:nvPr/>
        </p:nvSpPr>
        <p:spPr bwMode="auto">
          <a:xfrm>
            <a:off x="228600" y="2498467"/>
            <a:ext cx="75438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US"/>
          </a:p>
        </p:txBody>
      </p:sp>
      <p:sp>
        <p:nvSpPr>
          <p:cNvPr id="2054" name="Rectangle 6"/>
          <p:cNvSpPr>
            <a:spLocks noChangeArrowheads="1"/>
          </p:cNvSpPr>
          <p:nvPr/>
        </p:nvSpPr>
        <p:spPr bwMode="auto">
          <a:xfrm>
            <a:off x="304800" y="1367135"/>
            <a:ext cx="81534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0" algn="l"/>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	Each student will need to use several sources to gain information about their chosen dinosaur.  A variety of books and websites will be made available in class for student use, but they will </a:t>
            </a:r>
            <a:r>
              <a:rPr kumimoji="0" lang="en-US" sz="1200" b="0" i="1"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not</a:t>
            </a: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 be taken home.  You will need to find other sources to complete your report.  We will be working together here to gather as much information as possible, but help from home will be appreciated!</a:t>
            </a:r>
          </a:p>
          <a:p>
            <a:pPr marL="0" marR="0" lvl="0" indent="0" algn="l" defTabSz="914400" rtl="0" eaLnBrk="1" fontAlgn="base" latinLnBrk="0" hangingPunct="1">
              <a:lnSpc>
                <a:spcPct val="100000"/>
              </a:lnSpc>
              <a:spcBef>
                <a:spcPct val="0"/>
              </a:spcBef>
              <a:spcAft>
                <a:spcPct val="0"/>
              </a:spcAft>
              <a:buClrTx/>
              <a:buSzTx/>
              <a:buFontTx/>
              <a:buNone/>
              <a:tabLst>
                <a:tab pos="0" algn="l"/>
              </a:tabLst>
            </a:pPr>
            <a:endParaRPr kumimoji="0" lang="en-US"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0" algn="l"/>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	In addition to information gathering and note-taking, students will create an art project rendering of their chosen dinosaur and habitat.  Because we have not yet discussed the prehistoric eras, some students will not yet be able to begin this portion of the project.  At home, however, families can start getting students excited and interested in the various ways they can complete this portion of the report.  I will send home more information as we learn more!</a:t>
            </a:r>
          </a:p>
          <a:p>
            <a:pPr marL="0" marR="0" lvl="0" indent="0" algn="l" defTabSz="914400" rtl="0" eaLnBrk="0" fontAlgn="base" latinLnBrk="0" hangingPunct="0">
              <a:lnSpc>
                <a:spcPct val="100000"/>
              </a:lnSpc>
              <a:spcBef>
                <a:spcPct val="0"/>
              </a:spcBef>
              <a:spcAft>
                <a:spcPct val="0"/>
              </a:spcAft>
              <a:buClrTx/>
              <a:buSzTx/>
              <a:buFontTx/>
              <a:buNone/>
              <a:tabLst>
                <a:tab pos="0" algn="l"/>
              </a:tabLst>
            </a:pPr>
            <a:endParaRPr kumimoji="0" lang="en-US"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0" algn="l"/>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	We will talk about the final report format in class.</a:t>
            </a:r>
          </a:p>
          <a:p>
            <a:pPr marL="0" marR="0" lvl="0" indent="0" algn="l" defTabSz="914400" rtl="0" eaLnBrk="0" fontAlgn="base" latinLnBrk="0" hangingPunct="0">
              <a:lnSpc>
                <a:spcPct val="100000"/>
              </a:lnSpc>
              <a:spcBef>
                <a:spcPct val="0"/>
              </a:spcBef>
              <a:spcAft>
                <a:spcPct val="0"/>
              </a:spcAft>
              <a:buClrTx/>
              <a:buSzTx/>
              <a:buFontTx/>
              <a:buNone/>
              <a:tabLst>
                <a:tab pos="0" algn="l"/>
              </a:tabLst>
            </a:pPr>
            <a:endParaRPr kumimoji="0" lang="en-US"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0" algn="l"/>
              </a:tabLst>
            </a:pPr>
            <a:endParaRPr kumimoji="0" lang="en-US" sz="1200" b="0" i="0" u="none" strike="noStrike" cap="none" normalizeH="0" baseline="0" dirty="0" smtClean="0">
              <a:ln>
                <a:noFill/>
              </a:ln>
              <a:solidFill>
                <a:schemeClr val="tx1"/>
              </a:solidFill>
              <a:effectLst/>
              <a:latin typeface="Arial" pitchFamily="34" charset="0"/>
            </a:endParaRPr>
          </a:p>
        </p:txBody>
      </p:sp>
      <p:sp>
        <p:nvSpPr>
          <p:cNvPr id="2055" name="Rectangle 7"/>
          <p:cNvSpPr>
            <a:spLocks noChangeArrowheads="1"/>
          </p:cNvSpPr>
          <p:nvPr/>
        </p:nvSpPr>
        <p:spPr bwMode="auto">
          <a:xfrm>
            <a:off x="152400" y="3781589"/>
            <a:ext cx="86106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tabLst>
                <a:tab pos="0" algn="l"/>
              </a:tabLst>
            </a:pPr>
            <a:r>
              <a:rPr kumimoji="0" lang="en-US" sz="1200" b="0" i="0" u="none" strike="noStrike" cap="none" normalizeH="0" baseline="0" dirty="0" smtClean="0">
                <a:ln>
                  <a:noFill/>
                </a:ln>
                <a:solidFill>
                  <a:schemeClr val="tx1"/>
                </a:solidFill>
                <a:effectLst/>
                <a:latin typeface="Arial" pitchFamily="34" charset="0"/>
              </a:rPr>
              <a:t/>
            </a:r>
            <a:br>
              <a:rPr kumimoji="0" lang="en-US" sz="1200" b="0" i="0" u="none" strike="noStrike" cap="none" normalizeH="0" baseline="0" dirty="0" smtClean="0">
                <a:ln>
                  <a:noFill/>
                </a:ln>
                <a:solidFill>
                  <a:schemeClr val="tx1"/>
                </a:solidFill>
                <a:effectLst/>
                <a:latin typeface="Arial" pitchFamily="34" charset="0"/>
              </a:rPr>
            </a:br>
            <a:r>
              <a:rPr lang="en-US" sz="1200" dirty="0" smtClean="0">
                <a:latin typeface="Comic Sans MS" pitchFamily="66" charset="0"/>
                <a:ea typeface="Times New Roman" pitchFamily="18" charset="0"/>
                <a:cs typeface="Times New Roman" pitchFamily="18" charset="0"/>
              </a:rPr>
              <a:t>What is my project </a:t>
            </a:r>
            <a:r>
              <a:rPr lang="en-US" sz="1200" u="sng" dirty="0" smtClean="0">
                <a:latin typeface="Comic Sans MS" pitchFamily="66" charset="0"/>
                <a:ea typeface="Times New Roman" pitchFamily="18" charset="0"/>
                <a:cs typeface="Times New Roman" pitchFamily="18" charset="0"/>
              </a:rPr>
              <a:t>timeline</a:t>
            </a:r>
            <a:r>
              <a:rPr lang="en-US" sz="1200" dirty="0" smtClean="0">
                <a:latin typeface="Comic Sans MS" pitchFamily="66" charset="0"/>
                <a:ea typeface="Times New Roman" pitchFamily="18" charset="0"/>
                <a:cs typeface="Times New Roman" pitchFamily="18" charset="0"/>
              </a:rPr>
              <a:t>?</a:t>
            </a:r>
            <a:endParaRPr lang="en-US" sz="1200" dirty="0" smtClean="0">
              <a:latin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0" algn="l"/>
              </a:tabLst>
            </a:pPr>
            <a:endParaRPr kumimoji="0" lang="en-US"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0" algn="l"/>
              </a:tabLst>
            </a:pP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1.  Reading information and note taking. </a:t>
            </a:r>
            <a:endParaRPr kumimoji="0" lang="en-US"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0" algn="l"/>
              </a:tabLst>
            </a:pP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Date Due ________________</a:t>
            </a:r>
          </a:p>
          <a:p>
            <a:pPr marL="0" marR="0" lvl="0" indent="0" algn="l" defTabSz="914400" rtl="0" eaLnBrk="0" fontAlgn="base" latinLnBrk="0" hangingPunct="0">
              <a:lnSpc>
                <a:spcPct val="100000"/>
              </a:lnSpc>
              <a:spcBef>
                <a:spcPct val="0"/>
              </a:spcBef>
              <a:spcAft>
                <a:spcPct val="0"/>
              </a:spcAft>
              <a:buClrTx/>
              <a:buSzTx/>
              <a:buFontTx/>
              <a:buNone/>
              <a:tabLst>
                <a:tab pos="0" algn="l"/>
              </a:tabLst>
            </a:pPr>
            <a:endParaRPr kumimoji="0" lang="en-US"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0" algn="l"/>
              </a:tabLst>
            </a:pP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2.  3-D Art: Students will need to create an art project of their dinosaur and habitat.  When complete, it should demonstrate creative thinking, strong effort, and good craftsmanship. Examples of projects may include (but are not limited to):  mobile, diorama, model, or sculpture.  Material examples may include:  paper </a:t>
            </a:r>
            <a:r>
              <a:rPr kumimoji="0" lang="en-US" sz="1200" b="0" i="0" u="none" strike="noStrike" cap="none" normalizeH="0" baseline="0" dirty="0" err="1" smtClean="0">
                <a:ln>
                  <a:noFill/>
                </a:ln>
                <a:solidFill>
                  <a:schemeClr val="tx1"/>
                </a:solidFill>
                <a:effectLst/>
                <a:latin typeface="Comic Sans MS" pitchFamily="66" charset="0"/>
                <a:ea typeface="Calibri" pitchFamily="34" charset="0"/>
                <a:cs typeface="Times New Roman" pitchFamily="18" charset="0"/>
              </a:rPr>
              <a:t>mach</a:t>
            </a:r>
            <a:r>
              <a:rPr kumimoji="0" lang="en-US" sz="1200" b="0" i="0" u="none" strike="noStrike" cap="none" normalizeH="0" baseline="0" dirty="0" err="1" smtClean="0">
                <a:ln>
                  <a:noFill/>
                </a:ln>
                <a:solidFill>
                  <a:schemeClr val="tx1"/>
                </a:solidFill>
                <a:effectLst/>
                <a:latin typeface="Calibri"/>
                <a:ea typeface="Calibri" pitchFamily="34" charset="0"/>
                <a:cs typeface="Times New Roman" pitchFamily="18" charset="0"/>
              </a:rPr>
              <a:t>é</a:t>
            </a: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omic Sans MS" pitchFamily="66" charset="0"/>
                <a:ea typeface="Calibri" pitchFamily="34" charset="0"/>
                <a:cs typeface="Times New Roman" pitchFamily="18" charset="0"/>
              </a:rPr>
              <a:t>styrofoam</a:t>
            </a: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wood, foam-core board or cardboard, self-hardening clay or salt dough (not play-dough), plaster, paint, etc.  The final piece should have neat, clearly visible </a:t>
            </a:r>
            <a:r>
              <a:rPr kumimoji="0" lang="en-US" sz="1200" b="0"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labels</a:t>
            </a: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as needed. It should also include the </a:t>
            </a:r>
            <a:r>
              <a:rPr kumimoji="0" lang="en-US" sz="1200" b="0"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student</a:t>
            </a:r>
            <a:r>
              <a:rPr kumimoji="0" lang="en-US" sz="1200" b="0" i="0" u="sng"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1200" b="0"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s name</a:t>
            </a: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and </a:t>
            </a:r>
            <a:r>
              <a:rPr kumimoji="0" lang="en-US" sz="1200" b="0"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title of project</a:t>
            </a: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t>
            </a:r>
            <a:endParaRPr kumimoji="0" lang="en-US"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0" algn="l"/>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	To be brought into class ___________</a:t>
            </a:r>
          </a:p>
          <a:p>
            <a:pPr marL="0" marR="0" lvl="0" indent="0" algn="l" defTabSz="914400" rtl="0" eaLnBrk="0" fontAlgn="base" latinLnBrk="0" hangingPunct="0">
              <a:lnSpc>
                <a:spcPct val="100000"/>
              </a:lnSpc>
              <a:spcBef>
                <a:spcPct val="0"/>
              </a:spcBef>
              <a:spcAft>
                <a:spcPct val="0"/>
              </a:spcAft>
              <a:buClrTx/>
              <a:buSzTx/>
              <a:buFontTx/>
              <a:buNone/>
              <a:tabLst>
                <a:tab pos="0" algn="l"/>
              </a:tabLst>
            </a:pPr>
            <a:endParaRPr kumimoji="0" lang="en-US"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0" algn="l"/>
              </a:tabLst>
            </a:pP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3. Neat/Final Copy: Will be done in class.</a:t>
            </a:r>
            <a:endParaRPr kumimoji="0" lang="en-US" sz="12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381000" y="42715"/>
            <a:ext cx="8763000" cy="69249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90500" algn="l"/>
              </a:tabLst>
            </a:pPr>
            <a:r>
              <a:rPr kumimoji="0" lang="en-US" sz="1200" b="0" i="0" u="none" strike="noStrike" cap="none" normalizeH="0" baseline="0" dirty="0" smtClean="0">
                <a:ln>
                  <a:noFill/>
                </a:ln>
                <a:solidFill>
                  <a:schemeClr val="tx1"/>
                </a:solidFill>
                <a:effectLst/>
                <a:ea typeface="Times New Roman" pitchFamily="18" charset="0"/>
                <a:cs typeface="Arial" pitchFamily="34" charset="0"/>
              </a:rPr>
              <a:t>	After conducting several searches for possible Super3 lesson plans, I found many with a dinosaur theme. My teaching experience has been with younger children – preschool to third grade and typically boys. Most young children (especially boys) typically like dinosaurs, so I adapted many ideas from the lesson plans already developed to create my own. I geared my lesson plan towards second grade, because this was the last grade I taught. </a:t>
            </a:r>
          </a:p>
          <a:p>
            <a:pPr marL="0" marR="0" lvl="0" indent="0" algn="l" defTabSz="914400" rtl="0" eaLnBrk="1" fontAlgn="base" latinLnBrk="0" hangingPunct="1">
              <a:lnSpc>
                <a:spcPct val="100000"/>
              </a:lnSpc>
              <a:spcBef>
                <a:spcPct val="0"/>
              </a:spcBef>
              <a:spcAft>
                <a:spcPct val="0"/>
              </a:spcAft>
              <a:buClrTx/>
              <a:buSzTx/>
              <a:buFontTx/>
              <a:buNone/>
              <a:tabLst>
                <a:tab pos="190500" algn="l"/>
              </a:tabLst>
            </a:pP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r>
              <a:rPr kumimoji="0" lang="en-US" sz="1200" b="0" i="0" u="none" strike="noStrike" cap="none" normalizeH="0" baseline="0" dirty="0" smtClean="0">
                <a:ln>
                  <a:noFill/>
                </a:ln>
                <a:solidFill>
                  <a:schemeClr val="tx1"/>
                </a:solidFill>
                <a:effectLst/>
                <a:ea typeface="Times New Roman" pitchFamily="18" charset="0"/>
                <a:cs typeface="Arial" pitchFamily="34" charset="0"/>
              </a:rPr>
              <a:t>This lesson covers state standards:</a:t>
            </a: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r>
              <a:rPr kumimoji="0" lang="en-US" sz="1200" b="1" i="0" u="none" strike="noStrike" cap="none" normalizeH="0" baseline="0" dirty="0" smtClean="0">
                <a:ln>
                  <a:noFill/>
                </a:ln>
                <a:solidFill>
                  <a:schemeClr val="tx1"/>
                </a:solidFill>
                <a:effectLst/>
                <a:ea typeface="Times New Roman" pitchFamily="18" charset="0"/>
                <a:cs typeface="Arial" pitchFamily="34" charset="0"/>
              </a:rPr>
              <a:t>STATE GOAL 3</a:t>
            </a:r>
            <a:r>
              <a:rPr kumimoji="0" lang="en-US" sz="1200" b="0" i="0" u="none" strike="noStrike" cap="none" normalizeH="0" baseline="0" dirty="0" smtClean="0">
                <a:ln>
                  <a:noFill/>
                </a:ln>
                <a:solidFill>
                  <a:schemeClr val="tx1"/>
                </a:solidFill>
                <a:effectLst/>
                <a:ea typeface="Times New Roman" pitchFamily="18" charset="0"/>
                <a:cs typeface="Arial" pitchFamily="34" charset="0"/>
              </a:rPr>
              <a:t>:  Write to communicate for a variety of purposes.</a:t>
            </a:r>
            <a:endParaRPr kumimoji="0" lang="en-US" sz="1200" b="0" i="0" u="none" strike="noStrike" cap="none" normalizeH="0" baseline="0" dirty="0" smtClean="0">
              <a:ln>
                <a:noFill/>
              </a:ln>
              <a:solidFill>
                <a:schemeClr val="tx1"/>
              </a:solidFill>
              <a:effectLst/>
            </a:endParaRPr>
          </a:p>
          <a:p>
            <a:pPr marL="228600" marR="0" lvl="0" indent="-228600" algn="l" defTabSz="914400" rtl="0" eaLnBrk="0" fontAlgn="base" latinLnBrk="0" hangingPunct="0">
              <a:lnSpc>
                <a:spcPct val="100000"/>
              </a:lnSpc>
              <a:spcBef>
                <a:spcPct val="0"/>
              </a:spcBef>
              <a:spcAft>
                <a:spcPct val="0"/>
              </a:spcAft>
              <a:buClrTx/>
              <a:buSzTx/>
              <a:buFont typeface="+mj-lt"/>
              <a:buAutoNum type="alphaUcPeriod"/>
              <a:tabLst>
                <a:tab pos="190500" algn="l"/>
              </a:tabLst>
            </a:pPr>
            <a:r>
              <a:rPr kumimoji="0" lang="en-US" sz="1200" b="0" i="0" u="none" strike="noStrike" cap="none" normalizeH="0" baseline="0" dirty="0" smtClean="0">
                <a:ln>
                  <a:noFill/>
                </a:ln>
                <a:solidFill>
                  <a:schemeClr val="tx1"/>
                </a:solidFill>
                <a:effectLst/>
                <a:ea typeface="Times New Roman" pitchFamily="18" charset="0"/>
                <a:cs typeface="Arial" pitchFamily="34" charset="0"/>
              </a:rPr>
              <a:t>Use correct grammar, spell­ing, punctuation, capitalization and structure.</a:t>
            </a:r>
            <a:endParaRPr kumimoji="0" lang="en-US" sz="1200" b="0" i="0" u="none" strike="noStrike" cap="none" normalizeH="0" baseline="0" dirty="0" smtClean="0">
              <a:ln>
                <a:noFill/>
              </a:ln>
              <a:solidFill>
                <a:schemeClr val="tx1"/>
              </a:solidFill>
              <a:effectLst/>
            </a:endParaRPr>
          </a:p>
          <a:p>
            <a:pPr marL="228600" marR="0" lvl="0" indent="-228600" algn="l" defTabSz="914400" rtl="0" eaLnBrk="0" fontAlgn="base" latinLnBrk="0" hangingPunct="0">
              <a:lnSpc>
                <a:spcPct val="100000"/>
              </a:lnSpc>
              <a:spcBef>
                <a:spcPct val="0"/>
              </a:spcBef>
              <a:spcAft>
                <a:spcPct val="0"/>
              </a:spcAft>
              <a:buClrTx/>
              <a:buSzTx/>
              <a:buFont typeface="+mj-lt"/>
              <a:buAutoNum type="alphaUcPeriod"/>
              <a:tabLst>
                <a:tab pos="190500" algn="l"/>
              </a:tabLst>
            </a:pPr>
            <a:r>
              <a:rPr kumimoji="0" lang="en-US" sz="1200" b="0" i="0" u="none" strike="noStrike" cap="none" normalizeH="0" baseline="0" dirty="0" smtClean="0">
                <a:ln>
                  <a:noFill/>
                </a:ln>
                <a:solidFill>
                  <a:schemeClr val="tx1"/>
                </a:solidFill>
                <a:effectLst/>
                <a:ea typeface="Times New Roman" pitchFamily="18" charset="0"/>
                <a:cs typeface="Arial" pitchFamily="34" charset="0"/>
              </a:rPr>
              <a:t>Compose well-organized and coherent writing for specific pur­poses and audiences.</a:t>
            </a: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r>
              <a:rPr kumimoji="0" lang="en-US" sz="1200" b="1" i="0" u="none" strike="noStrike" cap="none" normalizeH="0" baseline="0" dirty="0" smtClean="0">
                <a:ln>
                  <a:noFill/>
                </a:ln>
                <a:solidFill>
                  <a:schemeClr val="tx1"/>
                </a:solidFill>
                <a:effectLst/>
                <a:ea typeface="Times New Roman" pitchFamily="18" charset="0"/>
                <a:cs typeface="Arial" pitchFamily="34" charset="0"/>
              </a:rPr>
              <a:t>STATE GOAL 5</a:t>
            </a:r>
            <a:r>
              <a:rPr kumimoji="0" lang="en-US" sz="1200" b="0" i="0" u="none" strike="noStrike" cap="none" normalizeH="0" baseline="0" dirty="0" smtClean="0">
                <a:ln>
                  <a:noFill/>
                </a:ln>
                <a:solidFill>
                  <a:schemeClr val="tx1"/>
                </a:solidFill>
                <a:effectLst/>
                <a:ea typeface="Times New Roman" pitchFamily="18" charset="0"/>
                <a:cs typeface="Arial" pitchFamily="34" charset="0"/>
              </a:rPr>
              <a:t>:  Use the language arts to acquire, assess and communicate information.</a:t>
            </a:r>
          </a:p>
          <a:p>
            <a:pPr marL="228600" marR="0" lvl="0" indent="-228600" algn="l" defTabSz="914400" rtl="0" eaLnBrk="0" fontAlgn="base" latinLnBrk="0" hangingPunct="0">
              <a:lnSpc>
                <a:spcPct val="100000"/>
              </a:lnSpc>
              <a:spcBef>
                <a:spcPct val="0"/>
              </a:spcBef>
              <a:spcAft>
                <a:spcPct val="0"/>
              </a:spcAft>
              <a:buClrTx/>
              <a:buSzTx/>
              <a:buFont typeface="+mj-lt"/>
              <a:buAutoNum type="alphaUcPeriod"/>
              <a:tabLst>
                <a:tab pos="190500" algn="l"/>
              </a:tabLst>
            </a:pPr>
            <a:r>
              <a:rPr lang="en-US" sz="1200" dirty="0" smtClean="0">
                <a:cs typeface="Arial" pitchFamily="34" charset="0"/>
              </a:rPr>
              <a:t> </a:t>
            </a:r>
            <a:r>
              <a:rPr kumimoji="0" lang="en-US" sz="1200" b="0" i="0" u="none" strike="noStrike" cap="none" normalizeH="0" baseline="0" dirty="0" smtClean="0">
                <a:ln>
                  <a:noFill/>
                </a:ln>
                <a:solidFill>
                  <a:srgbClr val="000000"/>
                </a:solidFill>
                <a:effectLst/>
                <a:ea typeface="Times New Roman" pitchFamily="18" charset="0"/>
                <a:cs typeface="Arial" pitchFamily="34" charset="0"/>
              </a:rPr>
              <a:t>Locate, organize, and use infor­ma­tion from various sources to answer questions, solve problems and communicate  ideas</a:t>
            </a:r>
            <a:endParaRPr lang="en-US" sz="1200" dirty="0" smtClean="0"/>
          </a:p>
          <a:p>
            <a:pPr marL="228600" marR="0" lvl="0" indent="-228600" algn="l" defTabSz="914400" rtl="0" eaLnBrk="0" fontAlgn="base" latinLnBrk="0" hangingPunct="0">
              <a:lnSpc>
                <a:spcPct val="100000"/>
              </a:lnSpc>
              <a:spcBef>
                <a:spcPct val="0"/>
              </a:spcBef>
              <a:spcAft>
                <a:spcPct val="0"/>
              </a:spcAft>
              <a:buClrTx/>
              <a:buSzTx/>
              <a:buFont typeface="+mj-lt"/>
              <a:buAutoNum type="alphaUcPeriod"/>
              <a:tabLst>
                <a:tab pos="190500" algn="l"/>
              </a:tabLst>
            </a:pPr>
            <a:r>
              <a:rPr kumimoji="0" lang="en-US" sz="1200" b="0" i="0" u="none" strike="noStrike" cap="none" normalizeH="0" baseline="0" dirty="0" smtClean="0">
                <a:ln>
                  <a:noFill/>
                </a:ln>
                <a:solidFill>
                  <a:srgbClr val="000000"/>
                </a:solidFill>
                <a:effectLst/>
                <a:ea typeface="Times New Roman" pitchFamily="18" charset="0"/>
                <a:cs typeface="Arial" pitchFamily="34" charset="0"/>
              </a:rPr>
              <a:t>Analyze and evaluate information acquired from various sources</a:t>
            </a:r>
            <a:endParaRPr kumimoji="0" lang="en-US" sz="1200" b="0" i="0" u="none" strike="noStrike" cap="none" normalizeH="0" baseline="0" dirty="0" smtClean="0">
              <a:ln>
                <a:noFill/>
              </a:ln>
              <a:solidFill>
                <a:schemeClr val="tx1"/>
              </a:solidFill>
              <a:effectLst/>
            </a:endParaRPr>
          </a:p>
          <a:p>
            <a:pPr marL="228600" indent="-228600" eaLnBrk="0" fontAlgn="base" hangingPunct="0">
              <a:spcBef>
                <a:spcPct val="0"/>
              </a:spcBef>
              <a:spcAft>
                <a:spcPct val="0"/>
              </a:spcAft>
              <a:buFont typeface="+mj-lt"/>
              <a:buAutoNum type="alphaUcPeriod"/>
              <a:tabLst>
                <a:tab pos="190500" algn="l"/>
              </a:tabLst>
            </a:pPr>
            <a:r>
              <a:rPr kumimoji="0" lang="en-US" sz="1200" b="0" i="0" u="none" strike="noStrike" cap="none" normalizeH="0" baseline="0" dirty="0" smtClean="0">
                <a:ln>
                  <a:noFill/>
                </a:ln>
                <a:solidFill>
                  <a:srgbClr val="000000"/>
                </a:solidFill>
                <a:effectLst/>
                <a:ea typeface="Times New Roman" pitchFamily="18" charset="0"/>
                <a:cs typeface="Arial" pitchFamily="34" charset="0"/>
              </a:rPr>
              <a:t>Locate, organize, and use infor­ma­tion from various sources to answer questions, solve problems and communicate ideas</a:t>
            </a: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r>
              <a:rPr kumimoji="0" lang="en-US" sz="1200" b="1" i="0" u="none" strike="noStrike" cap="none" normalizeH="0" baseline="0" dirty="0" smtClean="0">
                <a:ln>
                  <a:noFill/>
                </a:ln>
                <a:solidFill>
                  <a:schemeClr val="tx1"/>
                </a:solidFill>
                <a:effectLst/>
                <a:ea typeface="Times New Roman" pitchFamily="18" charset="0"/>
                <a:cs typeface="Arial" pitchFamily="34" charset="0"/>
              </a:rPr>
              <a:t>STATE GOAL 12</a:t>
            </a:r>
            <a:r>
              <a:rPr kumimoji="0" lang="en-US" sz="1200" b="0" i="0" u="none" strike="noStrike" cap="none" normalizeH="0" baseline="0" dirty="0" smtClean="0">
                <a:ln>
                  <a:noFill/>
                </a:ln>
                <a:solidFill>
                  <a:schemeClr val="tx1"/>
                </a:solidFill>
                <a:effectLst/>
                <a:ea typeface="Times New Roman" pitchFamily="18" charset="0"/>
                <a:cs typeface="Arial" pitchFamily="34" charset="0"/>
              </a:rPr>
              <a:t>:  Understand the fundamental concepts, principles and interconnections of the life, physical and earth/space sciences.</a:t>
            </a:r>
            <a:endParaRPr kumimoji="0" lang="en-US" sz="1200" b="0" i="0" u="none" strike="noStrike" cap="none" normalizeH="0" baseline="0" dirty="0" smtClean="0">
              <a:ln>
                <a:noFill/>
              </a:ln>
              <a:solidFill>
                <a:schemeClr val="tx1"/>
              </a:solidFill>
              <a:effectLst/>
            </a:endParaRPr>
          </a:p>
          <a:p>
            <a:pPr marL="228600" marR="0" lvl="0" indent="-228600" algn="l" defTabSz="914400" rtl="0" eaLnBrk="0" fontAlgn="base" latinLnBrk="0" hangingPunct="0">
              <a:lnSpc>
                <a:spcPct val="100000"/>
              </a:lnSpc>
              <a:spcBef>
                <a:spcPct val="0"/>
              </a:spcBef>
              <a:spcAft>
                <a:spcPct val="0"/>
              </a:spcAft>
              <a:buClrTx/>
              <a:buSzTx/>
              <a:buFont typeface="+mj-lt"/>
              <a:buAutoNum type="alphaUcPeriod"/>
              <a:tabLst>
                <a:tab pos="190500" algn="l"/>
              </a:tabLst>
            </a:pPr>
            <a:r>
              <a:rPr kumimoji="0" lang="en-US" sz="1200" b="0" i="0" u="none" strike="noStrike" cap="none" normalizeH="0" baseline="0" dirty="0" smtClean="0">
                <a:ln>
                  <a:noFill/>
                </a:ln>
                <a:solidFill>
                  <a:schemeClr val="tx1"/>
                </a:solidFill>
                <a:effectLst/>
                <a:ea typeface="Times New Roman" pitchFamily="18" charset="0"/>
                <a:cs typeface="Arial" pitchFamily="34" charset="0"/>
              </a:rPr>
              <a:t>Know and apply concepts that describe how living things interact with each other and with their environ­ment.</a:t>
            </a: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r>
              <a:rPr kumimoji="0" lang="en-US" sz="1200" b="1" i="0" u="none" strike="noStrike" cap="none" normalizeH="0" baseline="0" dirty="0" smtClean="0">
                <a:ln>
                  <a:noFill/>
                </a:ln>
                <a:solidFill>
                  <a:srgbClr val="000000"/>
                </a:solidFill>
                <a:effectLst/>
                <a:ea typeface="Times New Roman" pitchFamily="18" charset="0"/>
                <a:cs typeface="Times New Roman" pitchFamily="18" charset="0"/>
              </a:rPr>
              <a:t>Objectives</a:t>
            </a: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The students will</a:t>
            </a: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190500" algn="l"/>
              </a:tabLst>
            </a:pPr>
            <a:r>
              <a:rPr kumimoji="0" lang="en-US" sz="1200" b="0" i="0" u="none" strike="noStrike" cap="none" normalizeH="0" baseline="0" dirty="0" smtClean="0">
                <a:ln>
                  <a:noFill/>
                </a:ln>
                <a:solidFill>
                  <a:schemeClr val="tx1"/>
                </a:solidFill>
                <a:effectLst/>
                <a:ea typeface="Calibri" pitchFamily="34" charset="0"/>
                <a:cs typeface="Arial" pitchFamily="34" charset="0"/>
              </a:rPr>
              <a:t>begin understanding library systems with guidance</a:t>
            </a: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190500" algn="l"/>
              </a:tabLst>
            </a:pPr>
            <a:r>
              <a:rPr kumimoji="0" lang="en-US" sz="1200" b="0" i="0" u="none" strike="noStrike" cap="none" normalizeH="0" baseline="0" dirty="0" smtClean="0">
                <a:ln>
                  <a:noFill/>
                </a:ln>
                <a:solidFill>
                  <a:schemeClr val="tx1"/>
                </a:solidFill>
                <a:effectLst/>
                <a:ea typeface="Calibri" pitchFamily="34" charset="0"/>
                <a:cs typeface="Arial" pitchFamily="34" charset="0"/>
              </a:rPr>
              <a:t>organize information found by filling out note cards and dinosaur information sheet</a:t>
            </a: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190500" algn="l"/>
              </a:tabLst>
            </a:pPr>
            <a:r>
              <a:rPr kumimoji="0" lang="en-US" sz="1200" b="0" i="0" u="none" strike="noStrike" cap="none" normalizeH="0" baseline="0" dirty="0" smtClean="0">
                <a:ln>
                  <a:noFill/>
                </a:ln>
                <a:solidFill>
                  <a:srgbClr val="000000"/>
                </a:solidFill>
                <a:effectLst/>
                <a:ea typeface="Times New Roman" pitchFamily="18" charset="0"/>
                <a:cs typeface="Arial" pitchFamily="34" charset="0"/>
              </a:rPr>
              <a:t>students will use the factual research they have done on a specific dinosaur to create a 5 paragraph expository paper about that dinosaur</a:t>
            </a: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190500" algn="l"/>
              </a:tabLst>
            </a:pP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 implement the use of technology and the writing process throughout the unit</a:t>
            </a: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190500" algn="l"/>
              </a:tabLst>
            </a:pP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will make a </a:t>
            </a:r>
            <a:r>
              <a:rPr kumimoji="0" lang="en-US" sz="1200" b="0" i="0" u="none" strike="noStrike" cap="none" normalizeH="0" baseline="0" dirty="0" err="1" smtClean="0">
                <a:ln>
                  <a:noFill/>
                </a:ln>
                <a:solidFill>
                  <a:srgbClr val="000000"/>
                </a:solidFill>
                <a:effectLst/>
                <a:ea typeface="Times New Roman" pitchFamily="18" charset="0"/>
                <a:cs typeface="Times New Roman" pitchFamily="18" charset="0"/>
              </a:rPr>
              <a:t>dino</a:t>
            </a: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-trading card using </a:t>
            </a:r>
            <a:r>
              <a:rPr kumimoji="0" lang="en-US" sz="1200" b="0" i="0" u="none" strike="noStrike" cap="none" normalizeH="0" baseline="0" dirty="0" err="1" smtClean="0">
                <a:ln>
                  <a:noFill/>
                </a:ln>
                <a:solidFill>
                  <a:srgbClr val="000000"/>
                </a:solidFill>
                <a:effectLst/>
                <a:ea typeface="Times New Roman" pitchFamily="18" charset="0"/>
                <a:cs typeface="Times New Roman" pitchFamily="18" charset="0"/>
              </a:rPr>
              <a:t>KidPix</a:t>
            </a: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 during technology time in the computer lab</a:t>
            </a:r>
          </a:p>
          <a:p>
            <a:pPr marL="0" marR="0" lvl="0" indent="0" algn="l" defTabSz="914400" rtl="0" eaLnBrk="0" fontAlgn="base" latinLnBrk="0" hangingPunct="0">
              <a:lnSpc>
                <a:spcPct val="100000"/>
              </a:lnSpc>
              <a:spcBef>
                <a:spcPct val="0"/>
              </a:spcBef>
              <a:spcAft>
                <a:spcPct val="0"/>
              </a:spcAft>
              <a:buClrTx/>
              <a:buSzTx/>
              <a:buFontTx/>
              <a:buChar char="•"/>
              <a:tabLst>
                <a:tab pos="190500" algn="l"/>
              </a:tabLst>
            </a:pPr>
            <a:endParaRPr lang="en-US" sz="1200" dirty="0" smtClean="0">
              <a:solidFill>
                <a:srgbClr val="000000"/>
              </a:solidFill>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The 2nd grade teachers and the media specialist will work collaboratively on this project. The 2</a:t>
            </a:r>
            <a:r>
              <a:rPr kumimoji="0" lang="en-US" sz="1200" b="0" i="0" u="none" strike="noStrike" cap="none" normalizeH="0" baseline="30000" dirty="0" smtClean="0">
                <a:ln>
                  <a:noFill/>
                </a:ln>
                <a:solidFill>
                  <a:srgbClr val="000000"/>
                </a:solidFill>
                <a:effectLst/>
                <a:ea typeface="Times New Roman" pitchFamily="18" charset="0"/>
                <a:cs typeface="Times New Roman" pitchFamily="18" charset="0"/>
              </a:rPr>
              <a:t>nd</a:t>
            </a: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 grade teachers will introduce this unit by reading the letter from Aunt Dino </a:t>
            </a:r>
            <a:r>
              <a:rPr kumimoji="0" lang="en-US" sz="1200" b="0" i="0" u="none" strike="noStrike" cap="none" normalizeH="0" baseline="0" dirty="0" err="1" smtClean="0">
                <a:ln>
                  <a:noFill/>
                </a:ln>
                <a:solidFill>
                  <a:srgbClr val="000000"/>
                </a:solidFill>
                <a:effectLst/>
                <a:ea typeface="Times New Roman" pitchFamily="18" charset="0"/>
                <a:cs typeface="Times New Roman" pitchFamily="18" charset="0"/>
              </a:rPr>
              <a:t>Sor</a:t>
            </a: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 The librarian will help the students learn how to use the materials in the library to conduct research.  The librarian will also share books with a dinosaur theme. The teachers will help the students organize their notes and write their papers. The art project will be done at home. </a:t>
            </a: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endParaRPr kumimoji="0" 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90500" algn="l"/>
              </a:tabLst>
            </a:pP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Literature: </a:t>
            </a:r>
            <a:b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b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If the Dinosaur's Came Back by Bernard Most </a:t>
            </a:r>
            <a:b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b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Fossils Tell of Long Ago- </a:t>
            </a:r>
            <a:r>
              <a:rPr kumimoji="0" lang="en-US" sz="1200" b="0" i="0" u="none" strike="noStrike" cap="none" normalizeH="0" baseline="0" dirty="0" err="1" smtClean="0">
                <a:ln>
                  <a:noFill/>
                </a:ln>
                <a:solidFill>
                  <a:srgbClr val="000000"/>
                </a:solidFill>
                <a:effectLst/>
                <a:ea typeface="Times New Roman" pitchFamily="18" charset="0"/>
                <a:cs typeface="Times New Roman" pitchFamily="18" charset="0"/>
              </a:rPr>
              <a:t>Aliki</a:t>
            </a: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 </a:t>
            </a:r>
            <a:b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b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The Book of Dinosaurs and Prehistoric Life- Carol Bloch </a:t>
            </a:r>
            <a:b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br>
            <a:r>
              <a:rPr kumimoji="0" lang="en-US" sz="1200" b="0" i="0" u="none" strike="noStrike" cap="none" normalizeH="0" baseline="0" dirty="0" smtClean="0">
                <a:ln>
                  <a:noFill/>
                </a:ln>
                <a:solidFill>
                  <a:srgbClr val="000000"/>
                </a:solidFill>
                <a:effectLst/>
                <a:ea typeface="Times New Roman" pitchFamily="18" charset="0"/>
                <a:cs typeface="Times New Roman" pitchFamily="18" charset="0"/>
              </a:rPr>
              <a:t>The How and Why Wonder Book of Dinosaurs- Darlene </a:t>
            </a:r>
            <a:r>
              <a:rPr kumimoji="0" lang="en-US" sz="1200" b="0" i="0" u="none" strike="noStrike" cap="none" normalizeH="0" baseline="0" dirty="0" err="1" smtClean="0">
                <a:ln>
                  <a:noFill/>
                </a:ln>
                <a:solidFill>
                  <a:srgbClr val="000000"/>
                </a:solidFill>
                <a:effectLst/>
                <a:ea typeface="Times New Roman" pitchFamily="18" charset="0"/>
                <a:cs typeface="Times New Roman" pitchFamily="18" charset="0"/>
              </a:rPr>
              <a:t>Geis</a:t>
            </a:r>
            <a:endParaRPr kumimoji="0" lang="en-US" sz="1200" b="0" i="0" u="none" strike="noStrike" cap="none" normalizeH="0" baseline="0" dirty="0" smtClean="0">
              <a:ln>
                <a:noFill/>
              </a:ln>
              <a:solidFill>
                <a:schemeClr val="tx1"/>
              </a:solidFill>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dirty="0" smtClean="0"/>
              <a:t>To learn about a dinosaur</a:t>
            </a:r>
          </a:p>
          <a:p>
            <a:r>
              <a:rPr lang="en-US" dirty="0" smtClean="0"/>
              <a:t>To write a 5 paragraph research paper (done at school)</a:t>
            </a:r>
          </a:p>
          <a:p>
            <a:r>
              <a:rPr lang="en-US" dirty="0" smtClean="0"/>
              <a:t>To create a dino-habitat based on research (done at home)</a:t>
            </a:r>
          </a:p>
          <a:p>
            <a:r>
              <a:rPr lang="en-US" dirty="0" smtClean="0"/>
              <a:t>To evaluate own work using rubric</a:t>
            </a:r>
          </a:p>
          <a:p>
            <a:pPr lvl="0"/>
            <a:r>
              <a:rPr lang="en-US" dirty="0" smtClean="0"/>
              <a:t>To implement the use of technology and the writing process throughout the unit</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5" descr="http://olc.spsd.sk.ca/de/webquests/dino/imageONG.JPG"/>
          <p:cNvPicPr>
            <a:picLocks noChangeAspect="1" noChangeArrowheads="1"/>
          </p:cNvPicPr>
          <p:nvPr/>
        </p:nvPicPr>
        <p:blipFill>
          <a:blip r:embed="rId2" cstate="print"/>
          <a:srcRect/>
          <a:stretch>
            <a:fillRect/>
          </a:stretch>
        </p:blipFill>
        <p:spPr bwMode="auto">
          <a:xfrm>
            <a:off x="0" y="1828800"/>
            <a:ext cx="1962150" cy="1066800"/>
          </a:xfrm>
          <a:prstGeom prst="rect">
            <a:avLst/>
          </a:prstGeom>
          <a:noFill/>
        </p:spPr>
      </p:pic>
      <p:pic>
        <p:nvPicPr>
          <p:cNvPr id="23554" name="Picture 4" descr="http://olc.spsd.sk.ca/de/webquests/dino/image0G5.JPG"/>
          <p:cNvPicPr>
            <a:picLocks noChangeAspect="1" noChangeArrowheads="1"/>
          </p:cNvPicPr>
          <p:nvPr/>
        </p:nvPicPr>
        <p:blipFill>
          <a:blip r:embed="rId3" cstate="print"/>
          <a:srcRect/>
          <a:stretch>
            <a:fillRect/>
          </a:stretch>
        </p:blipFill>
        <p:spPr bwMode="auto">
          <a:xfrm>
            <a:off x="762000" y="5105400"/>
            <a:ext cx="1143000" cy="1066800"/>
          </a:xfrm>
          <a:prstGeom prst="rect">
            <a:avLst/>
          </a:prstGeom>
          <a:noFill/>
        </p:spPr>
      </p:pic>
      <p:pic>
        <p:nvPicPr>
          <p:cNvPr id="23555" name="Picture 3" descr="http://olc.spsd.sk.ca/de/webquests/dino/imageC13.JPG"/>
          <p:cNvPicPr>
            <a:picLocks noChangeAspect="1" noChangeArrowheads="1"/>
          </p:cNvPicPr>
          <p:nvPr/>
        </p:nvPicPr>
        <p:blipFill>
          <a:blip r:embed="rId4" cstate="print"/>
          <a:srcRect/>
          <a:stretch>
            <a:fillRect/>
          </a:stretch>
        </p:blipFill>
        <p:spPr bwMode="auto">
          <a:xfrm>
            <a:off x="6858000" y="4953000"/>
            <a:ext cx="1219200" cy="1066800"/>
          </a:xfrm>
          <a:prstGeom prst="rect">
            <a:avLst/>
          </a:prstGeom>
          <a:noFill/>
        </p:spPr>
      </p:pic>
      <p:pic>
        <p:nvPicPr>
          <p:cNvPr id="23556" name="Picture 2" descr="http://olc.spsd.sk.ca/de/webquests/dino/imageFBQ.JPG"/>
          <p:cNvPicPr>
            <a:picLocks noChangeAspect="1" noChangeArrowheads="1"/>
          </p:cNvPicPr>
          <p:nvPr/>
        </p:nvPicPr>
        <p:blipFill>
          <a:blip r:embed="rId5" cstate="print"/>
          <a:srcRect/>
          <a:stretch>
            <a:fillRect/>
          </a:stretch>
        </p:blipFill>
        <p:spPr bwMode="auto">
          <a:xfrm>
            <a:off x="7696200" y="381000"/>
            <a:ext cx="981075" cy="733425"/>
          </a:xfrm>
          <a:prstGeom prst="rect">
            <a:avLst/>
          </a:prstGeom>
          <a:noFill/>
        </p:spPr>
      </p:pic>
      <p:sp>
        <p:nvSpPr>
          <p:cNvPr id="23557" name="Rectangle 5"/>
          <p:cNvSpPr>
            <a:spLocks noChangeArrowheads="1"/>
          </p:cNvSpPr>
          <p:nvPr/>
        </p:nvSpPr>
        <p:spPr bwMode="auto">
          <a:xfrm>
            <a:off x="0" y="43934"/>
            <a:ext cx="1774140"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tx1"/>
                </a:solidFill>
                <a:effectLst/>
                <a:ea typeface="Times New Roman" pitchFamily="18" charset="0"/>
                <a:cs typeface="Times New Roman" pitchFamily="18" charset="0"/>
              </a:rPr>
              <a:t>Dear 2</a:t>
            </a:r>
            <a:r>
              <a:rPr kumimoji="0" lang="en-US" sz="1800" i="0" u="none" strike="noStrike" cap="none" normalizeH="0" baseline="30000" dirty="0" smtClean="0">
                <a:ln>
                  <a:noFill/>
                </a:ln>
                <a:solidFill>
                  <a:schemeClr val="tx1"/>
                </a:solidFill>
                <a:effectLst/>
                <a:ea typeface="Times New Roman" pitchFamily="18" charset="0"/>
                <a:cs typeface="Times New Roman" pitchFamily="18" charset="0"/>
              </a:rPr>
              <a:t>nd</a:t>
            </a:r>
            <a:r>
              <a:rPr kumimoji="0" lang="en-US" sz="1800" i="0" u="none" strike="noStrike" cap="none" normalizeH="0" dirty="0" smtClean="0">
                <a:ln>
                  <a:noFill/>
                </a:ln>
                <a:solidFill>
                  <a:schemeClr val="tx1"/>
                </a:solidFill>
                <a:effectLst/>
                <a:ea typeface="Times New Roman" pitchFamily="18" charset="0"/>
                <a:cs typeface="Times New Roman" pitchFamily="18" charset="0"/>
              </a:rPr>
              <a:t> graders</a:t>
            </a:r>
            <a:r>
              <a:rPr kumimoji="0" lang="en-US" sz="1800" b="1" i="0" u="none" strike="noStrike" cap="none" normalizeH="0" baseline="0" dirty="0" smtClean="0">
                <a:ln>
                  <a:noFill/>
                </a:ln>
                <a:solidFill>
                  <a:schemeClr val="tx1"/>
                </a:solidFill>
                <a:effectLst/>
                <a:ea typeface="Times New Roman" pitchFamily="18" charset="0"/>
                <a:cs typeface="Times New Roman" pitchFamily="18" charset="0"/>
              </a:rPr>
              <a:t>,</a:t>
            </a:r>
            <a:endParaRPr kumimoji="0" lang="en-US" sz="1800" b="0" i="0" u="none" strike="noStrike" cap="none" normalizeH="0" baseline="0" dirty="0" smtClean="0">
              <a:ln>
                <a:noFill/>
              </a:ln>
              <a:solidFill>
                <a:schemeClr val="tx1"/>
              </a:solidFill>
              <a:effectLst/>
            </a:endParaRPr>
          </a:p>
        </p:txBody>
      </p:sp>
      <p:sp>
        <p:nvSpPr>
          <p:cNvPr id="23558" name="Rectangle 6"/>
          <p:cNvSpPr>
            <a:spLocks noChangeArrowheads="1"/>
          </p:cNvSpPr>
          <p:nvPr/>
        </p:nvSpPr>
        <p:spPr bwMode="auto">
          <a:xfrm>
            <a:off x="381000" y="381000"/>
            <a:ext cx="723900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i="0" u="none" strike="noStrike" cap="none" normalizeH="0" baseline="0" dirty="0" smtClean="0">
                <a:ln>
                  <a:noFill/>
                </a:ln>
                <a:solidFill>
                  <a:schemeClr val="tx1"/>
                </a:solidFill>
                <a:effectLst/>
                <a:ea typeface="Times New Roman" pitchFamily="18" charset="0"/>
                <a:cs typeface="Times New Roman" pitchFamily="18" charset="0"/>
              </a:rPr>
              <a:t> </a:t>
            </a:r>
            <a:endParaRPr kumimoji="0" lang="en-US" sz="110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tx1"/>
                </a:solidFill>
                <a:effectLst/>
                <a:ea typeface="Times New Roman" pitchFamily="18" charset="0"/>
                <a:cs typeface="Times New Roman" pitchFamily="18" charset="0"/>
              </a:rPr>
              <a:t>     I have to leave on a trip and I need someone to look after my pet dinosaurs. I've put each dinosaur in its own cage for safe keeping, but they will need a home very soon. They would be happier in their own</a:t>
            </a:r>
            <a:r>
              <a:rPr kumimoji="0" lang="en-US" sz="1300" i="0" u="none" strike="noStrike" cap="none" normalizeH="0" baseline="0" dirty="0" smtClean="0">
                <a:ln>
                  <a:noFill/>
                </a:ln>
                <a:solidFill>
                  <a:schemeClr val="tx1"/>
                </a:solidFill>
                <a:effectLst/>
                <a:ea typeface="Times New Roman" pitchFamily="18" charset="0"/>
                <a:cs typeface="Times New Roman" pitchFamily="18" charset="0"/>
              </a:rPr>
              <a:t> </a:t>
            </a:r>
            <a:r>
              <a:rPr kumimoji="0" lang="en-US" sz="1800" i="0" u="none" strike="noStrike" cap="none" normalizeH="0" baseline="0" dirty="0" smtClean="0">
                <a:ln>
                  <a:noFill/>
                </a:ln>
                <a:solidFill>
                  <a:schemeClr val="tx1"/>
                </a:solidFill>
                <a:effectLst/>
                <a:ea typeface="Times New Roman" pitchFamily="18" charset="0"/>
                <a:cs typeface="Times New Roman" pitchFamily="18" charset="0"/>
              </a:rPr>
              <a:t>habitat so I need you to design a Dinosaur Zoo for them.</a:t>
            </a:r>
            <a:endParaRPr kumimoji="0" lang="en-US" sz="1800" i="0" u="none" strike="noStrike" cap="none" normalizeH="0" baseline="0" dirty="0" smtClean="0">
              <a:ln>
                <a:noFill/>
              </a:ln>
              <a:solidFill>
                <a:schemeClr val="tx1"/>
              </a:solidFill>
              <a:effectLst/>
            </a:endParaRPr>
          </a:p>
        </p:txBody>
      </p:sp>
      <p:sp>
        <p:nvSpPr>
          <p:cNvPr id="23559" name="Rectangle 7"/>
          <p:cNvSpPr>
            <a:spLocks noChangeArrowheads="1"/>
          </p:cNvSpPr>
          <p:nvPr/>
        </p:nvSpPr>
        <p:spPr bwMode="auto">
          <a:xfrm>
            <a:off x="1981200" y="1905000"/>
            <a:ext cx="7162800" cy="16619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i="0" u="none" strike="noStrike" cap="none" normalizeH="0" baseline="0" dirty="0" smtClean="0">
                <a:ln>
                  <a:noFill/>
                </a:ln>
                <a:solidFill>
                  <a:schemeClr val="tx1"/>
                </a:solidFill>
                <a:effectLst/>
                <a:ea typeface="Times New Roman" pitchFamily="18" charset="0"/>
                <a:cs typeface="Times New Roman" pitchFamily="18" charset="0"/>
              </a:rPr>
              <a:t> </a:t>
            </a:r>
            <a:endParaRPr kumimoji="0" lang="en-US" sz="110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i="0" u="none" strike="noStrike" cap="none" normalizeH="0" baseline="0" dirty="0" smtClean="0">
                <a:ln>
                  <a:noFill/>
                </a:ln>
                <a:solidFill>
                  <a:schemeClr val="tx1"/>
                </a:solidFill>
                <a:effectLst/>
                <a:ea typeface="Times New Roman" pitchFamily="18" charset="0"/>
                <a:cs typeface="Times New Roman" pitchFamily="18" charset="0"/>
              </a:rPr>
              <a:t>    Do you remember the last time that we visited? You told me that you were studying about dinosaurs at school. Please ask your teacher if your class can help you find information about each of my dinosaurs. I've got quite a collection of these critters, so if everyone could learn about just one dinosaur, you could get the job done more quickly.</a:t>
            </a:r>
            <a:endParaRPr kumimoji="0" lang="en-US" sz="1800" i="0" u="none" strike="noStrike" cap="none" normalizeH="0" baseline="0" dirty="0" smtClean="0">
              <a:ln>
                <a:noFill/>
              </a:ln>
              <a:solidFill>
                <a:schemeClr val="tx1"/>
              </a:solidFill>
              <a:effectLst/>
            </a:endParaRPr>
          </a:p>
        </p:txBody>
      </p:sp>
      <p:sp>
        <p:nvSpPr>
          <p:cNvPr id="23560" name="Rectangle 8"/>
          <p:cNvSpPr>
            <a:spLocks noChangeArrowheads="1"/>
          </p:cNvSpPr>
          <p:nvPr/>
        </p:nvSpPr>
        <p:spPr bwMode="auto">
          <a:xfrm>
            <a:off x="-457200" y="3377371"/>
            <a:ext cx="300082" cy="4770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ea typeface="Times New Roman" pitchFamily="18" charset="0"/>
                <a:cs typeface="Times New Roman" pitchFamily="18" charset="0"/>
              </a:rPr>
              <a:t> </a:t>
            </a:r>
            <a:endParaRPr kumimoji="0" lang="en-US"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300" b="1" i="0" u="none" strike="noStrike" cap="none" normalizeH="0" baseline="0" dirty="0" smtClean="0">
                <a:ln>
                  <a:noFill/>
                </a:ln>
                <a:solidFill>
                  <a:schemeClr val="tx1"/>
                </a:solidFill>
                <a:effectLst/>
                <a:ea typeface="Times New Roman" pitchFamily="18" charset="0"/>
                <a:cs typeface="Times New Roman" pitchFamily="18" charset="0"/>
              </a:rPr>
              <a:t>   </a:t>
            </a:r>
            <a:endParaRPr kumimoji="0" lang="en-US" sz="1800" b="0" i="0" u="none" strike="noStrike" cap="none" normalizeH="0" baseline="0" dirty="0" smtClean="0">
              <a:ln>
                <a:noFill/>
              </a:ln>
              <a:solidFill>
                <a:schemeClr val="tx1"/>
              </a:solidFill>
              <a:effectLst/>
            </a:endParaRPr>
          </a:p>
        </p:txBody>
      </p:sp>
      <p:sp>
        <p:nvSpPr>
          <p:cNvPr id="23561" name="Rectangle 9"/>
          <p:cNvSpPr>
            <a:spLocks noChangeArrowheads="1"/>
          </p:cNvSpPr>
          <p:nvPr/>
        </p:nvSpPr>
        <p:spPr bwMode="auto">
          <a:xfrm>
            <a:off x="5943600" y="5486400"/>
            <a:ext cx="1684564"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r>
            <a:b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br>
            <a:r>
              <a:rPr kumimoji="0" lang="en-US" i="0" u="none" strike="noStrike" cap="none" normalizeH="0" baseline="0" dirty="0" smtClean="0">
                <a:ln>
                  <a:noFill/>
                </a:ln>
                <a:solidFill>
                  <a:schemeClr val="tx1"/>
                </a:solidFill>
                <a:effectLst/>
                <a:ea typeface="Times New Roman" pitchFamily="18" charset="0"/>
                <a:cs typeface="Times New Roman" pitchFamily="18" charset="0"/>
              </a:rPr>
              <a:t>Love</a:t>
            </a:r>
            <a:r>
              <a:rPr kumimoji="0" lang="en-US" b="1" i="0" u="none" strike="noStrike" cap="none" normalizeH="0" baseline="0" dirty="0" smtClean="0">
                <a:ln>
                  <a:noFill/>
                </a:ln>
                <a:solidFill>
                  <a:schemeClr val="tx1"/>
                </a:solidFill>
                <a:effectLst/>
                <a:ea typeface="Times New Roman" pitchFamily="18" charset="0"/>
                <a:cs typeface="Times New Roman" pitchFamily="18" charset="0"/>
              </a:rPr>
              <a:t>,</a:t>
            </a:r>
            <a:r>
              <a:rPr kumimoji="0" lang="en-US" b="0" i="0" u="none" strike="noStrike" cap="none" normalizeH="0" baseline="0" dirty="0" smtClean="0">
                <a:ln>
                  <a:noFill/>
                </a:ln>
                <a:solidFill>
                  <a:schemeClr val="tx1"/>
                </a:solidFill>
                <a:effectLst/>
                <a:ea typeface="Times New Roman" pitchFamily="18" charset="0"/>
                <a:cs typeface="Times New Roman" pitchFamily="18" charset="0"/>
              </a:rPr>
              <a:t> </a:t>
            </a:r>
            <a:br>
              <a:rPr kumimoji="0" lang="en-US" b="0" i="0" u="none" strike="noStrike" cap="none" normalizeH="0" baseline="0" dirty="0" smtClean="0">
                <a:ln>
                  <a:noFill/>
                </a:ln>
                <a:solidFill>
                  <a:schemeClr val="tx1"/>
                </a:solidFill>
                <a:effectLst/>
                <a:ea typeface="Times New Roman" pitchFamily="18" charset="0"/>
                <a:cs typeface="Times New Roman" pitchFamily="18" charset="0"/>
              </a:rPr>
            </a:br>
            <a:r>
              <a:rPr kumimoji="0" lang="en-US" i="0" u="none" strike="noStrike" cap="none" normalizeH="0" baseline="0" dirty="0" smtClean="0">
                <a:ln>
                  <a:noFill/>
                </a:ln>
                <a:solidFill>
                  <a:schemeClr val="tx1"/>
                </a:solidFill>
                <a:effectLst/>
                <a:ea typeface="Times New Roman" pitchFamily="18" charset="0"/>
                <a:cs typeface="Times New Roman" pitchFamily="18" charset="0"/>
              </a:rPr>
              <a:t>Aunt</a:t>
            </a:r>
            <a:r>
              <a:rPr kumimoji="0" lang="en-US" b="1" i="0" u="none" strike="noStrike" cap="none" normalizeH="0" baseline="0" dirty="0" smtClean="0">
                <a:ln>
                  <a:noFill/>
                </a:ln>
                <a:solidFill>
                  <a:schemeClr val="tx1"/>
                </a:solidFill>
                <a:effectLst/>
                <a:ea typeface="Times New Roman" pitchFamily="18" charset="0"/>
                <a:cs typeface="Times New Roman" pitchFamily="18" charset="0"/>
              </a:rPr>
              <a:t> </a:t>
            </a:r>
            <a:r>
              <a:rPr kumimoji="0" lang="en-US" i="0" u="none" strike="noStrike" cap="none" normalizeH="0" baseline="0" dirty="0" smtClean="0">
                <a:ln>
                  <a:noFill/>
                </a:ln>
                <a:solidFill>
                  <a:schemeClr val="tx1"/>
                </a:solidFill>
                <a:effectLst/>
                <a:ea typeface="Times New Roman" pitchFamily="18" charset="0"/>
                <a:cs typeface="Times New Roman" pitchFamily="18" charset="0"/>
              </a:rPr>
              <a:t>Dinah</a:t>
            </a:r>
            <a:r>
              <a:rPr kumimoji="0" lang="en-US" b="1" i="0" u="none" strike="noStrike" cap="none" normalizeH="0" baseline="0" dirty="0" smtClean="0">
                <a:ln>
                  <a:noFill/>
                </a:ln>
                <a:solidFill>
                  <a:schemeClr val="tx1"/>
                </a:solidFill>
                <a:effectLst/>
                <a:ea typeface="Times New Roman" pitchFamily="18" charset="0"/>
                <a:cs typeface="Times New Roman" pitchFamily="18" charset="0"/>
              </a:rPr>
              <a:t> </a:t>
            </a:r>
            <a:r>
              <a:rPr kumimoji="0" lang="en-US" i="0" u="none" strike="noStrike" cap="none" normalizeH="0" baseline="0" dirty="0" smtClean="0">
                <a:ln>
                  <a:noFill/>
                </a:ln>
                <a:solidFill>
                  <a:schemeClr val="tx1"/>
                </a:solidFill>
                <a:effectLst/>
                <a:ea typeface="Times New Roman" pitchFamily="18" charset="0"/>
                <a:cs typeface="Times New Roman" pitchFamily="18" charset="0"/>
              </a:rPr>
              <a:t>Sor</a:t>
            </a:r>
            <a:r>
              <a:rPr kumimoji="0" lang="en-US" b="0" i="0" u="none" strike="noStrike" cap="none" normalizeH="0" baseline="0" dirty="0" smtClean="0">
                <a:ln>
                  <a:noFill/>
                </a:ln>
                <a:solidFill>
                  <a:schemeClr val="tx1"/>
                </a:solidFill>
                <a:effectLst/>
                <a:ea typeface="Times New Roman" pitchFamily="18" charset="0"/>
                <a:cs typeface="Times New Roman" pitchFamily="18" charset="0"/>
              </a:rPr>
              <a:t> </a:t>
            </a:r>
            <a:endParaRPr kumimoji="0" lang="en-US" b="0" i="0" u="none" strike="noStrike" cap="none" normalizeH="0" baseline="0" dirty="0" smtClean="0">
              <a:ln>
                <a:noFill/>
              </a:ln>
              <a:solidFill>
                <a:schemeClr val="tx1"/>
              </a:solidFill>
              <a:effectLst/>
            </a:endParaRPr>
          </a:p>
        </p:txBody>
      </p:sp>
      <p:sp>
        <p:nvSpPr>
          <p:cNvPr id="12" name="Rectangle 11"/>
          <p:cNvSpPr/>
          <p:nvPr/>
        </p:nvSpPr>
        <p:spPr>
          <a:xfrm>
            <a:off x="2362200" y="3962400"/>
            <a:ext cx="5638800" cy="1200329"/>
          </a:xfrm>
          <a:prstGeom prst="rect">
            <a:avLst/>
          </a:prstGeom>
        </p:spPr>
        <p:txBody>
          <a:bodyPr wrap="square">
            <a:spAutoFit/>
          </a:bodyPr>
          <a:lstStyle/>
          <a:p>
            <a:r>
              <a:rPr lang="en-US" dirty="0"/>
              <a:t>    The construction crew will begin work as soon as you've completed the plans. Please hurry, the sooner we can put my pets in their own habitat, the healthier and happier they will be. I'll see you in a few days.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opy of BGpterosaur_p38.gif"/>
          <p:cNvPicPr>
            <a:picLocks noChangeAspect="1"/>
          </p:cNvPicPr>
          <p:nvPr/>
        </p:nvPicPr>
        <p:blipFill>
          <a:blip r:embed="rId2" cstate="print"/>
          <a:stretch>
            <a:fillRect/>
          </a:stretch>
        </p:blipFill>
        <p:spPr>
          <a:xfrm>
            <a:off x="228600" y="228600"/>
            <a:ext cx="3884623" cy="2816352"/>
          </a:xfrm>
          <a:prstGeom prst="rect">
            <a:avLst/>
          </a:prstGeom>
        </p:spPr>
      </p:pic>
      <p:sp>
        <p:nvSpPr>
          <p:cNvPr id="3" name="TextBox 2"/>
          <p:cNvSpPr txBox="1"/>
          <p:nvPr/>
        </p:nvSpPr>
        <p:spPr>
          <a:xfrm>
            <a:off x="457200" y="3962400"/>
            <a:ext cx="6784430" cy="2246769"/>
          </a:xfrm>
          <a:prstGeom prst="rect">
            <a:avLst/>
          </a:prstGeom>
          <a:noFill/>
        </p:spPr>
        <p:txBody>
          <a:bodyPr wrap="square" rtlCol="0">
            <a:spAutoFit/>
          </a:bodyPr>
          <a:lstStyle/>
          <a:p>
            <a:r>
              <a:rPr lang="en-US" sz="2800" b="1" dirty="0" smtClean="0"/>
              <a:t>Plan</a:t>
            </a:r>
            <a:r>
              <a:rPr lang="en-US" sz="2800" dirty="0" smtClean="0"/>
              <a:t>asaurus defines the problem and </a:t>
            </a:r>
          </a:p>
          <a:p>
            <a:r>
              <a:rPr lang="en-US" sz="2800" dirty="0"/>
              <a:t>d</a:t>
            </a:r>
            <a:r>
              <a:rPr lang="en-US" sz="2800" dirty="0" smtClean="0"/>
              <a:t>ecides what he needs to know and do when he finishes. He decides where to look to find the information he needs and what a good job looks like when he is done. </a:t>
            </a:r>
            <a:endParaRPr lang="en-US" sz="2800" dirty="0"/>
          </a:p>
        </p:txBody>
      </p:sp>
      <p:sp>
        <p:nvSpPr>
          <p:cNvPr id="5" name="Oval Callout 4"/>
          <p:cNvSpPr/>
          <p:nvPr/>
        </p:nvSpPr>
        <p:spPr>
          <a:xfrm>
            <a:off x="3657600" y="152400"/>
            <a:ext cx="4724400" cy="3505200"/>
          </a:xfrm>
          <a:prstGeom prst="wedgeEllipseCallout">
            <a:avLst>
              <a:gd name="adj1" fmla="val -55271"/>
              <a:gd name="adj2" fmla="val 270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Before I start… </a:t>
            </a:r>
          </a:p>
          <a:p>
            <a:pPr algn="ctr"/>
            <a:r>
              <a:rPr lang="en-US" sz="2800" dirty="0" smtClean="0">
                <a:solidFill>
                  <a:schemeClr val="tx1"/>
                </a:solidFill>
              </a:rPr>
              <a:t>I PLAN</a:t>
            </a:r>
          </a:p>
          <a:p>
            <a:pPr algn="ctr"/>
            <a:endParaRPr lang="en-US" dirty="0" smtClean="0">
              <a:solidFill>
                <a:schemeClr val="tx1"/>
              </a:solidFill>
            </a:endParaRPr>
          </a:p>
          <a:p>
            <a:pPr marL="342900" indent="-342900"/>
            <a:r>
              <a:rPr lang="en-US" dirty="0" smtClean="0">
                <a:solidFill>
                  <a:schemeClr val="tx1"/>
                </a:solidFill>
              </a:rPr>
              <a:t>1.  What am I supposed to do?</a:t>
            </a:r>
          </a:p>
          <a:p>
            <a:pPr marL="342900" indent="-342900" algn="ctr"/>
            <a:endParaRPr lang="en-US" dirty="0" smtClean="0">
              <a:solidFill>
                <a:schemeClr val="tx1"/>
              </a:solidFill>
            </a:endParaRPr>
          </a:p>
          <a:p>
            <a:pPr marL="342900" indent="-342900"/>
            <a:r>
              <a:rPr lang="en-US" dirty="0" smtClean="0">
                <a:solidFill>
                  <a:schemeClr val="tx1"/>
                </a:solidFill>
              </a:rPr>
              <a:t>2.  Where should I look for information?</a:t>
            </a:r>
          </a:p>
          <a:p>
            <a:pPr marL="342900" indent="-342900" algn="ctr"/>
            <a:endParaRPr lang="en-US" dirty="0" smtClean="0"/>
          </a:p>
          <a:p>
            <a:pPr marL="342900" indent="-342900"/>
            <a:r>
              <a:rPr lang="en-US" dirty="0" smtClean="0">
                <a:solidFill>
                  <a:schemeClr val="tx1"/>
                </a:solidFill>
              </a:rPr>
              <a:t>3.  What does a good job look like?</a:t>
            </a:r>
            <a:endParaRPr lang="en-US" dirty="0">
              <a:solidFill>
                <a:schemeClr val="tx1"/>
              </a:solidFill>
            </a:endParaRPr>
          </a:p>
        </p:txBody>
      </p:sp>
      <p:sp>
        <p:nvSpPr>
          <p:cNvPr id="6" name="Rectangle 5"/>
          <p:cNvSpPr/>
          <p:nvPr/>
        </p:nvSpPr>
        <p:spPr>
          <a:xfrm>
            <a:off x="228600" y="6324600"/>
            <a:ext cx="6705600" cy="261610"/>
          </a:xfrm>
          <a:prstGeom prst="rect">
            <a:avLst/>
          </a:prstGeom>
        </p:spPr>
        <p:txBody>
          <a:bodyPr wrap="square">
            <a:spAutoFit/>
          </a:bodyPr>
          <a:lstStyle/>
          <a:p>
            <a:r>
              <a:rPr lang="en-US" sz="1100" dirty="0" smtClean="0">
                <a:hlinkClick r:id="rId3"/>
              </a:rPr>
              <a:t>http://big6.com/presentations/super3dinos/index.php</a:t>
            </a:r>
            <a:endParaRPr lang="en-US" sz="11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Task</a:t>
            </a:r>
            <a:endParaRPr lang="en-US" dirty="0"/>
          </a:p>
        </p:txBody>
      </p:sp>
      <p:sp>
        <p:nvSpPr>
          <p:cNvPr id="3" name="Content Placeholder 2"/>
          <p:cNvSpPr>
            <a:spLocks noGrp="1"/>
          </p:cNvSpPr>
          <p:nvPr>
            <p:ph idx="1"/>
          </p:nvPr>
        </p:nvSpPr>
        <p:spPr/>
        <p:txBody>
          <a:bodyPr>
            <a:normAutofit fontScale="92500"/>
          </a:bodyPr>
          <a:lstStyle/>
          <a:p>
            <a:r>
              <a:rPr lang="en-US" dirty="0" smtClean="0"/>
              <a:t>You will learn about one dinosaur and the time period in which it lived.  </a:t>
            </a:r>
          </a:p>
          <a:p>
            <a:r>
              <a:rPr lang="en-US" dirty="0" smtClean="0"/>
              <a:t>Using the data/information that you have gathered about your dinosaur, you will write a 5 paragraph research paper about your dinosaur. </a:t>
            </a:r>
          </a:p>
          <a:p>
            <a:r>
              <a:rPr lang="en-US" dirty="0" smtClean="0"/>
              <a:t>You  will choose one medium to create a dinosaur habitat/zoo. You can make a diorama, a papier-mâché model, or painting (it is your choice) to display your dinosaur and it’s habitat. </a:t>
            </a:r>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Callout 2"/>
          <p:cNvSpPr/>
          <p:nvPr/>
        </p:nvSpPr>
        <p:spPr>
          <a:xfrm>
            <a:off x="3581400" y="990600"/>
            <a:ext cx="4800600" cy="4038600"/>
          </a:xfrm>
          <a:prstGeom prst="wedgeEllipseCallout">
            <a:avLst>
              <a:gd name="adj1" fmla="val -42476"/>
              <a:gd name="adj2" fmla="val 614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As I work,</a:t>
            </a:r>
          </a:p>
          <a:p>
            <a:pPr algn="ctr"/>
            <a:endParaRPr lang="en-US" dirty="0" smtClean="0">
              <a:solidFill>
                <a:schemeClr val="tx1"/>
              </a:solidFill>
            </a:endParaRPr>
          </a:p>
          <a:p>
            <a:pPr algn="ctr"/>
            <a:r>
              <a:rPr lang="en-US" sz="2800" dirty="0" smtClean="0">
                <a:solidFill>
                  <a:schemeClr val="tx1"/>
                </a:solidFill>
              </a:rPr>
              <a:t>I THINK about…..</a:t>
            </a:r>
          </a:p>
          <a:p>
            <a:pPr algn="ctr"/>
            <a:endParaRPr lang="en-US" dirty="0">
              <a:solidFill>
                <a:schemeClr val="tx1"/>
              </a:solidFill>
            </a:endParaRPr>
          </a:p>
          <a:p>
            <a:pPr marL="342900" indent="-342900">
              <a:buAutoNum type="arabicPeriod"/>
            </a:pPr>
            <a:r>
              <a:rPr lang="en-US" dirty="0" smtClean="0">
                <a:solidFill>
                  <a:schemeClr val="tx1"/>
                </a:solidFill>
              </a:rPr>
              <a:t>Are my notes accurate and complete?</a:t>
            </a:r>
          </a:p>
          <a:p>
            <a:pPr marL="342900" indent="-342900">
              <a:buAutoNum type="arabicPeriod"/>
            </a:pPr>
            <a:endParaRPr lang="en-US" dirty="0">
              <a:solidFill>
                <a:schemeClr val="tx1"/>
              </a:solidFill>
            </a:endParaRPr>
          </a:p>
          <a:p>
            <a:pPr marL="342900" indent="-342900">
              <a:buAutoNum type="arabicPeriod"/>
            </a:pPr>
            <a:r>
              <a:rPr lang="en-US" dirty="0" smtClean="0">
                <a:solidFill>
                  <a:schemeClr val="tx1"/>
                </a:solidFill>
              </a:rPr>
              <a:t>Have I written a good paragraph?</a:t>
            </a:r>
          </a:p>
          <a:p>
            <a:pPr marL="342900" indent="-342900">
              <a:buAutoNum type="arabicPeriod"/>
            </a:pPr>
            <a:endParaRPr lang="en-US" dirty="0">
              <a:solidFill>
                <a:schemeClr val="tx1"/>
              </a:solidFill>
            </a:endParaRPr>
          </a:p>
          <a:p>
            <a:pPr marL="342900" indent="-342900">
              <a:buAutoNum type="arabicPeriod"/>
            </a:pPr>
            <a:r>
              <a:rPr lang="en-US" dirty="0" smtClean="0">
                <a:solidFill>
                  <a:schemeClr val="tx1"/>
                </a:solidFill>
              </a:rPr>
              <a:t>Does my project have the information it needs?</a:t>
            </a:r>
            <a:endParaRPr lang="en-US" dirty="0">
              <a:solidFill>
                <a:schemeClr val="tx1"/>
              </a:solidFill>
            </a:endParaRPr>
          </a:p>
        </p:txBody>
      </p:sp>
      <p:pic>
        <p:nvPicPr>
          <p:cNvPr id="18433" name="Picture 1"/>
          <p:cNvPicPr>
            <a:picLocks noChangeAspect="1" noChangeArrowheads="1"/>
          </p:cNvPicPr>
          <p:nvPr/>
        </p:nvPicPr>
        <p:blipFill>
          <a:blip r:embed="rId2" cstate="print"/>
          <a:srcRect/>
          <a:stretch>
            <a:fillRect/>
          </a:stretch>
        </p:blipFill>
        <p:spPr bwMode="auto">
          <a:xfrm>
            <a:off x="0" y="4041648"/>
            <a:ext cx="3911600" cy="2816352"/>
          </a:xfrm>
          <a:prstGeom prst="rect">
            <a:avLst/>
          </a:prstGeom>
          <a:noFill/>
          <a:ln w="9525">
            <a:noFill/>
            <a:miter lim="800000"/>
            <a:headEnd/>
            <a:tailEnd/>
          </a:ln>
        </p:spPr>
      </p:pic>
      <p:sp>
        <p:nvSpPr>
          <p:cNvPr id="6" name="TextBox 5"/>
          <p:cNvSpPr txBox="1"/>
          <p:nvPr/>
        </p:nvSpPr>
        <p:spPr>
          <a:xfrm>
            <a:off x="152400" y="0"/>
            <a:ext cx="3581400" cy="3170099"/>
          </a:xfrm>
          <a:prstGeom prst="rect">
            <a:avLst/>
          </a:prstGeom>
          <a:noFill/>
        </p:spPr>
        <p:txBody>
          <a:bodyPr wrap="square" rtlCol="0">
            <a:spAutoFit/>
          </a:bodyPr>
          <a:lstStyle/>
          <a:p>
            <a:r>
              <a:rPr lang="en-US" sz="3200" b="1" dirty="0" smtClean="0"/>
              <a:t>Do</a:t>
            </a:r>
            <a:r>
              <a:rPr lang="en-US" sz="2800" dirty="0" smtClean="0"/>
              <a:t>asaurus reads, listens, looks, touches, tastes, or smells for the information and takes out the information needed to complete the task.</a:t>
            </a:r>
            <a:endParaRPr lang="en-US" sz="2800" dirty="0"/>
          </a:p>
        </p:txBody>
      </p:sp>
      <p:sp>
        <p:nvSpPr>
          <p:cNvPr id="5" name="Rectangle 4"/>
          <p:cNvSpPr/>
          <p:nvPr/>
        </p:nvSpPr>
        <p:spPr>
          <a:xfrm>
            <a:off x="4572000" y="6400800"/>
            <a:ext cx="4572000" cy="261610"/>
          </a:xfrm>
          <a:prstGeom prst="rect">
            <a:avLst/>
          </a:prstGeom>
        </p:spPr>
        <p:txBody>
          <a:bodyPr>
            <a:spAutoFit/>
          </a:bodyPr>
          <a:lstStyle/>
          <a:p>
            <a:r>
              <a:rPr lang="en-US" sz="1100" dirty="0" smtClean="0">
                <a:hlinkClick r:id="rId3"/>
              </a:rPr>
              <a:t>http://big6.com/presentations/super3dinos/index.php</a:t>
            </a:r>
            <a:endParaRPr lang="en-US" sz="11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676400" y="1295400"/>
          <a:ext cx="6172201" cy="5062766"/>
        </p:xfrm>
        <a:graphic>
          <a:graphicData uri="http://schemas.openxmlformats.org/drawingml/2006/table">
            <a:tbl>
              <a:tblPr/>
              <a:tblGrid>
                <a:gridCol w="1376462"/>
                <a:gridCol w="1376462"/>
                <a:gridCol w="3419277"/>
              </a:tblGrid>
              <a:tr h="366319">
                <a:tc>
                  <a:txBody>
                    <a:bodyPr/>
                    <a:lstStyle/>
                    <a:p>
                      <a:pPr marL="0" marR="0" algn="ctr">
                        <a:lnSpc>
                          <a:spcPct val="115000"/>
                        </a:lnSpc>
                        <a:spcBef>
                          <a:spcPts val="0"/>
                        </a:spcBef>
                        <a:spcAft>
                          <a:spcPts val="0"/>
                        </a:spcAft>
                      </a:pPr>
                      <a:r>
                        <a:rPr lang="en-US" sz="1000" b="1" dirty="0">
                          <a:solidFill>
                            <a:srgbClr val="000080"/>
                          </a:solidFill>
                          <a:latin typeface="Comic Sans MS"/>
                          <a:ea typeface="Times New Roman"/>
                          <a:cs typeface="Times New Roman"/>
                        </a:rPr>
                        <a:t>My questions</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80"/>
                          </a:solidFill>
                          <a:latin typeface="Comic Sans MS"/>
                          <a:ea typeface="Times New Roman"/>
                          <a:cs typeface="Times New Roman"/>
                        </a:rPr>
                        <a:t>Source(include pg numbers)</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b="1" dirty="0">
                          <a:solidFill>
                            <a:srgbClr val="000080"/>
                          </a:solidFill>
                          <a:latin typeface="Comic Sans MS"/>
                          <a:ea typeface="Times New Roman"/>
                          <a:cs typeface="Times New Roman"/>
                        </a:rPr>
                        <a:t>Information I found</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3350">
                <a:tc>
                  <a:txBody>
                    <a:bodyPr/>
                    <a:lstStyle/>
                    <a:p>
                      <a:pPr marL="0" marR="0">
                        <a:lnSpc>
                          <a:spcPct val="115000"/>
                        </a:lnSpc>
                        <a:spcBef>
                          <a:spcPts val="0"/>
                        </a:spcBef>
                        <a:spcAft>
                          <a:spcPts val="1200"/>
                        </a:spcAft>
                      </a:pPr>
                      <a:r>
                        <a:rPr lang="en-US" sz="1000" dirty="0">
                          <a:latin typeface="Comic Sans MS"/>
                          <a:ea typeface="Times New Roman"/>
                          <a:cs typeface="Times New Roman"/>
                        </a:rPr>
                        <a:t>What is the dinosaur’s name?</a:t>
                      </a:r>
                      <a:r>
                        <a:rPr lang="en-US" sz="1000" dirty="0">
                          <a:latin typeface="Times New Roman"/>
                          <a:ea typeface="Times New Roman"/>
                          <a:cs typeface="Times New Roman"/>
                        </a:rPr>
                        <a:t/>
                      </a:r>
                      <a:br>
                        <a:rPr lang="en-US" sz="1000" dirty="0">
                          <a:latin typeface="Times New Roman"/>
                          <a:ea typeface="Times New Roman"/>
                          <a:cs typeface="Times New Roman"/>
                        </a:rPr>
                      </a:b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Times New Roman"/>
                          <a:cs typeface="Times New Roman"/>
                        </a:rPr>
                        <a:t> </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Times New Roman"/>
                          <a:cs typeface="Times New Roman"/>
                        </a:rPr>
                        <a:t> </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6273">
                <a:tc>
                  <a:txBody>
                    <a:bodyPr/>
                    <a:lstStyle/>
                    <a:p>
                      <a:pPr marL="0" marR="0">
                        <a:lnSpc>
                          <a:spcPct val="115000"/>
                        </a:lnSpc>
                        <a:spcBef>
                          <a:spcPts val="0"/>
                        </a:spcBef>
                        <a:spcAft>
                          <a:spcPts val="1200"/>
                        </a:spcAft>
                      </a:pPr>
                      <a:r>
                        <a:rPr lang="en-US" sz="1000" dirty="0">
                          <a:latin typeface="Comic Sans MS"/>
                          <a:ea typeface="Times New Roman"/>
                          <a:cs typeface="Times New Roman"/>
                        </a:rPr>
                        <a:t>What does the name mean?</a:t>
                      </a:r>
                      <a:r>
                        <a:rPr lang="en-US" sz="1000" dirty="0">
                          <a:latin typeface="Times New Roman"/>
                          <a:ea typeface="Times New Roman"/>
                          <a:cs typeface="Times New Roman"/>
                        </a:rPr>
                        <a:t/>
                      </a:r>
                      <a:br>
                        <a:rPr lang="en-US" sz="1000" dirty="0">
                          <a:latin typeface="Times New Roman"/>
                          <a:ea typeface="Times New Roman"/>
                          <a:cs typeface="Times New Roman"/>
                        </a:rPr>
                      </a:b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Times New Roman"/>
                          <a:cs typeface="Times New Roman"/>
                        </a:rPr>
                        <a:t> </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Times New Roman"/>
                          <a:cs typeface="Times New Roman"/>
                        </a:rPr>
                        <a:t> </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6273">
                <a:tc>
                  <a:txBody>
                    <a:bodyPr/>
                    <a:lstStyle/>
                    <a:p>
                      <a:pPr marL="0" marR="0">
                        <a:lnSpc>
                          <a:spcPct val="115000"/>
                        </a:lnSpc>
                        <a:spcBef>
                          <a:spcPts val="0"/>
                        </a:spcBef>
                        <a:spcAft>
                          <a:spcPts val="1200"/>
                        </a:spcAft>
                      </a:pPr>
                      <a:r>
                        <a:rPr lang="en-US" sz="1000" dirty="0">
                          <a:latin typeface="Comic Sans MS"/>
                          <a:ea typeface="Times New Roman"/>
                          <a:cs typeface="Times New Roman"/>
                        </a:rPr>
                        <a:t>How long is the dinosaur?</a:t>
                      </a:r>
                      <a:r>
                        <a:rPr lang="en-US" sz="1000" dirty="0">
                          <a:latin typeface="Times New Roman"/>
                          <a:ea typeface="Times New Roman"/>
                          <a:cs typeface="Times New Roman"/>
                        </a:rPr>
                        <a:t/>
                      </a:r>
                      <a:br>
                        <a:rPr lang="en-US" sz="1000" dirty="0">
                          <a:latin typeface="Times New Roman"/>
                          <a:ea typeface="Times New Roman"/>
                          <a:cs typeface="Times New Roman"/>
                        </a:rPr>
                      </a:b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Times New Roman"/>
                          <a:cs typeface="Times New Roman"/>
                        </a:rPr>
                        <a:t> </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Times New Roman"/>
                          <a:cs typeface="Times New Roman"/>
                        </a:rPr>
                        <a:t> </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5515">
                <a:tc>
                  <a:txBody>
                    <a:bodyPr/>
                    <a:lstStyle/>
                    <a:p>
                      <a:pPr marL="0" marR="0">
                        <a:lnSpc>
                          <a:spcPct val="115000"/>
                        </a:lnSpc>
                        <a:spcBef>
                          <a:spcPts val="0"/>
                        </a:spcBef>
                        <a:spcAft>
                          <a:spcPts val="1200"/>
                        </a:spcAft>
                      </a:pPr>
                      <a:r>
                        <a:rPr lang="en-US" sz="1000" dirty="0">
                          <a:latin typeface="Comic Sans MS"/>
                          <a:ea typeface="Times New Roman"/>
                          <a:cs typeface="Times New Roman"/>
                        </a:rPr>
                        <a:t>Does the dinosaur eat plants, meat, or both plants and meat?</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Times New Roman"/>
                          <a:cs typeface="Times New Roman"/>
                        </a:rPr>
                        <a:t> </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Times New Roman"/>
                          <a:cs typeface="Times New Roman"/>
                        </a:rPr>
                        <a:t> </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3350">
                <a:tc>
                  <a:txBody>
                    <a:bodyPr/>
                    <a:lstStyle/>
                    <a:p>
                      <a:pPr marL="0" marR="0">
                        <a:lnSpc>
                          <a:spcPct val="115000"/>
                        </a:lnSpc>
                        <a:spcBef>
                          <a:spcPts val="0"/>
                        </a:spcBef>
                        <a:spcAft>
                          <a:spcPts val="1200"/>
                        </a:spcAft>
                      </a:pPr>
                      <a:r>
                        <a:rPr lang="en-US" sz="1000" dirty="0">
                          <a:latin typeface="Comic Sans MS"/>
                          <a:ea typeface="Times New Roman"/>
                          <a:cs typeface="Times New Roman"/>
                        </a:rPr>
                        <a:t>Describe the dinosaur’s teeth.</a:t>
                      </a:r>
                      <a:r>
                        <a:rPr lang="en-US" sz="1000" dirty="0">
                          <a:latin typeface="Times New Roman"/>
                          <a:ea typeface="Times New Roman"/>
                          <a:cs typeface="Times New Roman"/>
                        </a:rPr>
                        <a:t/>
                      </a:r>
                      <a:br>
                        <a:rPr lang="en-US" sz="1000" dirty="0">
                          <a:latin typeface="Times New Roman"/>
                          <a:ea typeface="Times New Roman"/>
                          <a:cs typeface="Times New Roman"/>
                        </a:rPr>
                      </a:b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Times New Roman"/>
                          <a:cs typeface="Times New Roman"/>
                        </a:rPr>
                        <a:t> </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latin typeface="Times New Roman"/>
                          <a:ea typeface="Times New Roman"/>
                          <a:cs typeface="Times New Roman"/>
                        </a:rPr>
                        <a:t> </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6136">
                <a:tc>
                  <a:txBody>
                    <a:bodyPr/>
                    <a:lstStyle/>
                    <a:p>
                      <a:pPr marL="0" marR="0">
                        <a:lnSpc>
                          <a:spcPct val="115000"/>
                        </a:lnSpc>
                        <a:spcBef>
                          <a:spcPts val="0"/>
                        </a:spcBef>
                        <a:spcAft>
                          <a:spcPts val="1200"/>
                        </a:spcAft>
                      </a:pPr>
                      <a:r>
                        <a:rPr lang="en-US" sz="1000" dirty="0">
                          <a:latin typeface="Comic Sans MS"/>
                          <a:ea typeface="Times New Roman"/>
                          <a:cs typeface="Times New Roman"/>
                        </a:rPr>
                        <a:t>How did the dinosaur walk/fly?</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dirty="0">
                        <a:latin typeface="Calibri"/>
                        <a:ea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dirty="0">
                        <a:latin typeface="Calibri"/>
                        <a:ea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5783">
                <a:tc>
                  <a:txBody>
                    <a:bodyPr/>
                    <a:lstStyle/>
                    <a:p>
                      <a:pPr marL="0" marR="0">
                        <a:lnSpc>
                          <a:spcPct val="115000"/>
                        </a:lnSpc>
                        <a:spcBef>
                          <a:spcPts val="0"/>
                        </a:spcBef>
                        <a:spcAft>
                          <a:spcPts val="1200"/>
                        </a:spcAft>
                      </a:pPr>
                      <a:r>
                        <a:rPr lang="en-US" sz="1000" dirty="0">
                          <a:latin typeface="Comic Sans MS"/>
                          <a:ea typeface="Times New Roman"/>
                          <a:cs typeface="Times New Roman"/>
                        </a:rPr>
                        <a:t>What is one interesting fact about the dinosaur?</a:t>
                      </a:r>
                      <a:endParaRPr lang="en-US" sz="1000" dirty="0">
                        <a:latin typeface="Calibri"/>
                        <a:ea typeface="Calibri"/>
                        <a:cs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dirty="0">
                        <a:latin typeface="Calibri"/>
                        <a:ea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1000" dirty="0">
                        <a:latin typeface="Calibri"/>
                        <a:ea typeface="Times New Roman"/>
                      </a:endParaRPr>
                    </a:p>
                  </a:txBody>
                  <a:tcPr marL="11092" marR="11092" marT="11092" marB="110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7649" name="Rectangle 1"/>
          <p:cNvSpPr>
            <a:spLocks noChangeArrowheads="1"/>
          </p:cNvSpPr>
          <p:nvPr/>
        </p:nvSpPr>
        <p:spPr bwMode="auto">
          <a:xfrm>
            <a:off x="838200" y="146447"/>
            <a:ext cx="7619999" cy="12311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sng"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Dinosaur Information Worksheet</a:t>
            </a:r>
            <a:endParaRPr kumimoji="0" lang="en-US"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3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Student Name:  </a:t>
            </a:r>
            <a:r>
              <a:rPr kumimoji="0" lang="en-US" sz="1200" b="1" i="0" u="sng"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___________________________</a:t>
            </a:r>
            <a:endParaRPr kumimoji="0" lang="en-US"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r>
            <a:b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br>
            <a:r>
              <a:rPr kumimoji="0" lang="en-US" sz="13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Fill in the information in the spaces below.</a:t>
            </a:r>
            <a:r>
              <a:rPr kumimoji="0" lang="en-US" sz="1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a:t>
            </a:r>
            <a:endParaRPr kumimoji="0" lang="en-US"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pic>
        <p:nvPicPr>
          <p:cNvPr id="4" name="Picture 3" descr="BGhatch.gif"/>
          <p:cNvPicPr>
            <a:picLocks noChangeAspect="1"/>
          </p:cNvPicPr>
          <p:nvPr/>
        </p:nvPicPr>
        <p:blipFill>
          <a:blip r:embed="rId2" cstate="print"/>
          <a:stretch>
            <a:fillRect/>
          </a:stretch>
        </p:blipFill>
        <p:spPr>
          <a:xfrm>
            <a:off x="8001000" y="228600"/>
            <a:ext cx="981075" cy="1047750"/>
          </a:xfrm>
          <a:prstGeom prst="rect">
            <a:avLst/>
          </a:prstGeom>
        </p:spPr>
      </p:pic>
      <p:pic>
        <p:nvPicPr>
          <p:cNvPr id="5" name="Picture 4" descr="dinosaur_clip_art_6133.jpg"/>
          <p:cNvPicPr>
            <a:picLocks noChangeAspect="1"/>
          </p:cNvPicPr>
          <p:nvPr/>
        </p:nvPicPr>
        <p:blipFill>
          <a:blip r:embed="rId3" cstate="print"/>
          <a:stretch>
            <a:fillRect/>
          </a:stretch>
        </p:blipFill>
        <p:spPr>
          <a:xfrm>
            <a:off x="304800" y="5715000"/>
            <a:ext cx="1233714" cy="9144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lamosauruscomplete1.jpg"/>
          <p:cNvPicPr>
            <a:picLocks noChangeAspect="1"/>
          </p:cNvPicPr>
          <p:nvPr/>
        </p:nvPicPr>
        <p:blipFill>
          <a:blip r:embed="rId2" cstate="print"/>
          <a:stretch>
            <a:fillRect/>
          </a:stretch>
        </p:blipFill>
        <p:spPr>
          <a:xfrm>
            <a:off x="4419600" y="3505200"/>
            <a:ext cx="4191170" cy="3200400"/>
          </a:xfrm>
          <a:prstGeom prst="rect">
            <a:avLst/>
          </a:prstGeom>
        </p:spPr>
      </p:pic>
      <p:sp>
        <p:nvSpPr>
          <p:cNvPr id="3" name="Rectangle 2"/>
          <p:cNvSpPr/>
          <p:nvPr/>
        </p:nvSpPr>
        <p:spPr>
          <a:xfrm>
            <a:off x="304800" y="762000"/>
            <a:ext cx="8382000" cy="2862322"/>
          </a:xfrm>
          <a:prstGeom prst="rect">
            <a:avLst/>
          </a:prstGeom>
        </p:spPr>
        <p:txBody>
          <a:bodyPr wrap="square">
            <a:spAutoFit/>
          </a:bodyPr>
          <a:lstStyle/>
          <a:p>
            <a:r>
              <a:rPr lang="en-US" dirty="0" smtClean="0"/>
              <a:t>Now it's time to create your Dinosaur Trading Cards that the museum will be handing out to the children who visit the new Dinosaur Exhibit. </a:t>
            </a:r>
          </a:p>
          <a:p>
            <a:endParaRPr lang="en-US" dirty="0" smtClean="0"/>
          </a:p>
          <a:p>
            <a:r>
              <a:rPr lang="en-US" dirty="0" smtClean="0"/>
              <a:t>We'll be using a template already created in </a:t>
            </a:r>
            <a:r>
              <a:rPr lang="en-US" dirty="0" err="1" smtClean="0"/>
              <a:t>KidPix</a:t>
            </a:r>
            <a:r>
              <a:rPr lang="en-US" dirty="0" smtClean="0"/>
              <a:t>. It is in your student folder. </a:t>
            </a:r>
          </a:p>
          <a:p>
            <a:endParaRPr lang="en-US" dirty="0" smtClean="0"/>
          </a:p>
          <a:p>
            <a:r>
              <a:rPr lang="en-US" dirty="0" smtClean="0"/>
              <a:t>Using the Fill tool in </a:t>
            </a:r>
            <a:r>
              <a:rPr lang="en-US" dirty="0" err="1" smtClean="0"/>
              <a:t>KidPix</a:t>
            </a:r>
            <a:r>
              <a:rPr lang="en-US" dirty="0" smtClean="0"/>
              <a:t>, color your dinosaur as close to the way they really looked.</a:t>
            </a:r>
          </a:p>
          <a:p>
            <a:r>
              <a:rPr lang="en-US" dirty="0" smtClean="0"/>
              <a:t>Using the ABC Text Tool, enter your information about your dinosaur from your Dinosaur Research Sheet.</a:t>
            </a:r>
          </a:p>
          <a:p>
            <a:endParaRPr lang="en-US" dirty="0" smtClean="0"/>
          </a:p>
          <a:p>
            <a:r>
              <a:rPr lang="en-US" dirty="0" smtClean="0"/>
              <a:t>Here's what your Dinosaur Trading Card might look like:</a:t>
            </a:r>
            <a:endParaRPr lang="en-US" dirty="0"/>
          </a:p>
        </p:txBody>
      </p:sp>
      <p:sp>
        <p:nvSpPr>
          <p:cNvPr id="4" name="TextBox 3"/>
          <p:cNvSpPr txBox="1"/>
          <p:nvPr/>
        </p:nvSpPr>
        <p:spPr>
          <a:xfrm>
            <a:off x="3352800" y="228600"/>
            <a:ext cx="2344168" cy="369332"/>
          </a:xfrm>
          <a:prstGeom prst="rect">
            <a:avLst/>
          </a:prstGeom>
          <a:noFill/>
        </p:spPr>
        <p:txBody>
          <a:bodyPr wrap="none" rtlCol="0">
            <a:spAutoFit/>
          </a:bodyPr>
          <a:lstStyle/>
          <a:p>
            <a:pPr algn="ctr"/>
            <a:r>
              <a:rPr lang="en-US" dirty="0" smtClean="0"/>
              <a:t>Dinosaur Trading Cards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376</TotalTime>
  <Words>850</Words>
  <Application>Microsoft Office PowerPoint</Application>
  <PresentationFormat>On-screen Show (4:3)</PresentationFormat>
  <Paragraphs>192</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Slide 1</vt:lpstr>
      <vt:lpstr>Slide 2</vt:lpstr>
      <vt:lpstr>Objectives</vt:lpstr>
      <vt:lpstr>Slide 4</vt:lpstr>
      <vt:lpstr>Slide 5</vt:lpstr>
      <vt:lpstr>The Task</vt:lpstr>
      <vt:lpstr>Slide 7</vt:lpstr>
      <vt:lpstr>Slide 8</vt:lpstr>
      <vt:lpstr>Slide 9</vt:lpstr>
      <vt:lpstr>Sources:</vt:lpstr>
      <vt:lpstr>                                      Dino Art</vt:lpstr>
      <vt:lpstr>Slide 12</vt:lpstr>
      <vt:lpstr>Slide 13</vt:lpstr>
      <vt:lpstr>Slide 14</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Christine</dc:creator>
  <cp:lastModifiedBy>MaryAnn Hebert</cp:lastModifiedBy>
  <cp:revision>44</cp:revision>
  <dcterms:created xsi:type="dcterms:W3CDTF">2010-02-12T00:06:06Z</dcterms:created>
  <dcterms:modified xsi:type="dcterms:W3CDTF">2012-05-01T14:12:12Z</dcterms:modified>
</cp:coreProperties>
</file>